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Lst>
  <p:sldSz cx="38404800" cy="25603200"/>
  <p:notesSz cx="6858000" cy="9144000"/>
  <p:defaultTextStyle>
    <a:defPPr>
      <a:defRPr lang="en-US"/>
    </a:defPPr>
    <a:lvl1pPr marL="0" algn="l" defTabSz="2106567" rtl="0" eaLnBrk="1" latinLnBrk="0" hangingPunct="1">
      <a:defRPr sz="4147" kern="1200">
        <a:solidFill>
          <a:schemeClr val="tx1"/>
        </a:solidFill>
        <a:latin typeface="+mn-lt"/>
        <a:ea typeface="+mn-ea"/>
        <a:cs typeface="+mn-cs"/>
      </a:defRPr>
    </a:lvl1pPr>
    <a:lvl2pPr marL="1053284" algn="l" defTabSz="2106567" rtl="0" eaLnBrk="1" latinLnBrk="0" hangingPunct="1">
      <a:defRPr sz="4147" kern="1200">
        <a:solidFill>
          <a:schemeClr val="tx1"/>
        </a:solidFill>
        <a:latin typeface="+mn-lt"/>
        <a:ea typeface="+mn-ea"/>
        <a:cs typeface="+mn-cs"/>
      </a:defRPr>
    </a:lvl2pPr>
    <a:lvl3pPr marL="2106567" algn="l" defTabSz="2106567" rtl="0" eaLnBrk="1" latinLnBrk="0" hangingPunct="1">
      <a:defRPr sz="4147" kern="1200">
        <a:solidFill>
          <a:schemeClr val="tx1"/>
        </a:solidFill>
        <a:latin typeface="+mn-lt"/>
        <a:ea typeface="+mn-ea"/>
        <a:cs typeface="+mn-cs"/>
      </a:defRPr>
    </a:lvl3pPr>
    <a:lvl4pPr marL="3159850" algn="l" defTabSz="2106567" rtl="0" eaLnBrk="1" latinLnBrk="0" hangingPunct="1">
      <a:defRPr sz="4147" kern="1200">
        <a:solidFill>
          <a:schemeClr val="tx1"/>
        </a:solidFill>
        <a:latin typeface="+mn-lt"/>
        <a:ea typeface="+mn-ea"/>
        <a:cs typeface="+mn-cs"/>
      </a:defRPr>
    </a:lvl4pPr>
    <a:lvl5pPr marL="4213134" algn="l" defTabSz="2106567" rtl="0" eaLnBrk="1" latinLnBrk="0" hangingPunct="1">
      <a:defRPr sz="4147" kern="1200">
        <a:solidFill>
          <a:schemeClr val="tx1"/>
        </a:solidFill>
        <a:latin typeface="+mn-lt"/>
        <a:ea typeface="+mn-ea"/>
        <a:cs typeface="+mn-cs"/>
      </a:defRPr>
    </a:lvl5pPr>
    <a:lvl6pPr marL="5266417" algn="l" defTabSz="2106567" rtl="0" eaLnBrk="1" latinLnBrk="0" hangingPunct="1">
      <a:defRPr sz="4147" kern="1200">
        <a:solidFill>
          <a:schemeClr val="tx1"/>
        </a:solidFill>
        <a:latin typeface="+mn-lt"/>
        <a:ea typeface="+mn-ea"/>
        <a:cs typeface="+mn-cs"/>
      </a:defRPr>
    </a:lvl6pPr>
    <a:lvl7pPr marL="6319701" algn="l" defTabSz="2106567" rtl="0" eaLnBrk="1" latinLnBrk="0" hangingPunct="1">
      <a:defRPr sz="4147" kern="1200">
        <a:solidFill>
          <a:schemeClr val="tx1"/>
        </a:solidFill>
        <a:latin typeface="+mn-lt"/>
        <a:ea typeface="+mn-ea"/>
        <a:cs typeface="+mn-cs"/>
      </a:defRPr>
    </a:lvl7pPr>
    <a:lvl8pPr marL="7372985" algn="l" defTabSz="2106567" rtl="0" eaLnBrk="1" latinLnBrk="0" hangingPunct="1">
      <a:defRPr sz="4147" kern="1200">
        <a:solidFill>
          <a:schemeClr val="tx1"/>
        </a:solidFill>
        <a:latin typeface="+mn-lt"/>
        <a:ea typeface="+mn-ea"/>
        <a:cs typeface="+mn-cs"/>
      </a:defRPr>
    </a:lvl8pPr>
    <a:lvl9pPr marL="8426267" algn="l" defTabSz="2106567" rtl="0" eaLnBrk="1" latinLnBrk="0" hangingPunct="1">
      <a:defRPr sz="4147"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DCD"/>
    <a:srgbClr val="FFF8F8"/>
    <a:srgbClr val="FF7D7D"/>
    <a:srgbClr val="1B9F78"/>
    <a:srgbClr val="D95F02"/>
    <a:srgbClr val="7570B3"/>
    <a:srgbClr val="E7298A"/>
    <a:srgbClr val="66A61E"/>
    <a:srgbClr val="E6AB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322" autoAdjust="0"/>
    <p:restoredTop sz="96433" autoAdjust="0"/>
  </p:normalViewPr>
  <p:slideViewPr>
    <p:cSldViewPr snapToGrid="0">
      <p:cViewPr>
        <p:scale>
          <a:sx n="60" d="100"/>
          <a:sy n="60" d="100"/>
        </p:scale>
        <p:origin x="-6510" y="-59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Spencer" userId="b08bed2e2a3214f3" providerId="LiveId" clId="{813ADB3D-DE36-4ECB-B380-88D2A6307A8E}"/>
    <pc:docChg chg="modSld">
      <pc:chgData name="Matt Spencer" userId="b08bed2e2a3214f3" providerId="LiveId" clId="{813ADB3D-DE36-4ECB-B380-88D2A6307A8E}" dt="2019-10-17T23:12:41.642" v="0" actId="14100"/>
      <pc:docMkLst>
        <pc:docMk/>
      </pc:docMkLst>
      <pc:sldChg chg="modSp">
        <pc:chgData name="Matt Spencer" userId="b08bed2e2a3214f3" providerId="LiveId" clId="{813ADB3D-DE36-4ECB-B380-88D2A6307A8E}" dt="2019-10-17T23:12:41.642" v="0" actId="14100"/>
        <pc:sldMkLst>
          <pc:docMk/>
          <pc:sldMk cId="358665834" sldId="256"/>
        </pc:sldMkLst>
        <pc:cxnChg chg="mod">
          <ac:chgData name="Matt Spencer" userId="b08bed2e2a3214f3" providerId="LiveId" clId="{813ADB3D-DE36-4ECB-B380-88D2A6307A8E}" dt="2019-10-17T23:12:41.642" v="0" actId="14100"/>
          <ac:cxnSpMkLst>
            <pc:docMk/>
            <pc:sldMk cId="358665834" sldId="256"/>
            <ac:cxnSpMk id="619" creationId="{00000000-0000-0000-0000-000000000000}"/>
          </ac:cxnSpMkLst>
        </pc:cxnChg>
      </pc:sldChg>
    </pc:docChg>
  </pc:docChgLst>
  <pc:docChgLst>
    <pc:chgData name="Matt Spencer" userId="b08bed2e2a3214f3" providerId="LiveId" clId="{C834B621-6D5A-47A8-A815-4FD5A662AF0D}"/>
    <pc:docChg chg="modSld">
      <pc:chgData name="Matt Spencer" userId="b08bed2e2a3214f3" providerId="LiveId" clId="{C834B621-6D5A-47A8-A815-4FD5A662AF0D}" dt="2018-04-03T23:20:23.199" v="3" actId="14826"/>
      <pc:docMkLst>
        <pc:docMk/>
      </pc:docMkLst>
      <pc:sldChg chg="modSp">
        <pc:chgData name="Matt Spencer" userId="b08bed2e2a3214f3" providerId="LiveId" clId="{C834B621-6D5A-47A8-A815-4FD5A662AF0D}" dt="2018-04-03T23:20:23.199" v="3" actId="14826"/>
        <pc:sldMkLst>
          <pc:docMk/>
          <pc:sldMk cId="358665834" sldId="256"/>
        </pc:sldMkLst>
        <pc:picChg chg="mod">
          <ac:chgData name="Matt Spencer" userId="b08bed2e2a3214f3" providerId="LiveId" clId="{C834B621-6D5A-47A8-A815-4FD5A662AF0D}" dt="2018-04-03T23:20:23.199" v="3" actId="14826"/>
          <ac:picMkLst>
            <pc:docMk/>
            <pc:sldMk cId="358665834" sldId="256"/>
            <ac:picMk id="482" creationId="{00000000-0000-0000-0000-000000000000}"/>
          </ac:picMkLst>
        </pc:picChg>
        <pc:picChg chg="mod">
          <ac:chgData name="Matt Spencer" userId="b08bed2e2a3214f3" providerId="LiveId" clId="{C834B621-6D5A-47A8-A815-4FD5A662AF0D}" dt="2018-04-03T23:16:51.265" v="0" actId="14826"/>
          <ac:picMkLst>
            <pc:docMk/>
            <pc:sldMk cId="358665834" sldId="256"/>
            <ac:picMk id="483"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4190155"/>
            <a:ext cx="32644080" cy="8913707"/>
          </a:xfrm>
        </p:spPr>
        <p:txBody>
          <a:bodyPr anchor="b"/>
          <a:lstStyle>
            <a:lvl1pPr algn="ctr">
              <a:defRPr sz="22400"/>
            </a:lvl1pPr>
          </a:lstStyle>
          <a:p>
            <a:r>
              <a:rPr lang="en-US"/>
              <a:t>Click to edit Master title style</a:t>
            </a:r>
            <a:endParaRPr lang="en-US" dirty="0"/>
          </a:p>
        </p:txBody>
      </p:sp>
      <p:sp>
        <p:nvSpPr>
          <p:cNvPr id="3" name="Subtitle 2"/>
          <p:cNvSpPr>
            <a:spLocks noGrp="1"/>
          </p:cNvSpPr>
          <p:nvPr>
            <p:ph type="subTitle" idx="1"/>
          </p:nvPr>
        </p:nvSpPr>
        <p:spPr>
          <a:xfrm>
            <a:off x="4800600" y="13447609"/>
            <a:ext cx="28803600" cy="6181511"/>
          </a:xfrm>
        </p:spPr>
        <p:txBody>
          <a:bodyPr/>
          <a:lstStyle>
            <a:lvl1pPr marL="0" indent="0" algn="ctr">
              <a:buNone/>
              <a:defRPr sz="8960"/>
            </a:lvl1pPr>
            <a:lvl2pPr marL="1706865" indent="0" algn="ctr">
              <a:buNone/>
              <a:defRPr sz="7467"/>
            </a:lvl2pPr>
            <a:lvl3pPr marL="3413730" indent="0" algn="ctr">
              <a:buNone/>
              <a:defRPr sz="6720"/>
            </a:lvl3pPr>
            <a:lvl4pPr marL="5120594" indent="0" algn="ctr">
              <a:buNone/>
              <a:defRPr sz="5973"/>
            </a:lvl4pPr>
            <a:lvl5pPr marL="6827459" indent="0" algn="ctr">
              <a:buNone/>
              <a:defRPr sz="5973"/>
            </a:lvl5pPr>
            <a:lvl6pPr marL="8534324" indent="0" algn="ctr">
              <a:buNone/>
              <a:defRPr sz="5973"/>
            </a:lvl6pPr>
            <a:lvl7pPr marL="10241189" indent="0" algn="ctr">
              <a:buNone/>
              <a:defRPr sz="5973"/>
            </a:lvl7pPr>
            <a:lvl8pPr marL="11948053" indent="0" algn="ctr">
              <a:buNone/>
              <a:defRPr sz="5973"/>
            </a:lvl8pPr>
            <a:lvl9pPr marL="13654918" indent="0" algn="ctr">
              <a:buNone/>
              <a:defRPr sz="597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5FE442-6F66-46C2-914D-CF713F58ED1B}" type="datetimeFigureOut">
              <a:rPr lang="en-US" smtClean="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DC7161-7014-418D-9D45-6087BC5F3A59}" type="slidenum">
              <a:rPr lang="en-US" smtClean="0"/>
              <a:t>‹#›</a:t>
            </a:fld>
            <a:endParaRPr lang="en-US"/>
          </a:p>
        </p:txBody>
      </p:sp>
    </p:spTree>
    <p:extLst>
      <p:ext uri="{BB962C8B-B14F-4D97-AF65-F5344CB8AC3E}">
        <p14:creationId xmlns:p14="http://schemas.microsoft.com/office/powerpoint/2010/main" val="1443314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5FE442-6F66-46C2-914D-CF713F58ED1B}" type="datetimeFigureOut">
              <a:rPr lang="en-US" smtClean="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DC7161-7014-418D-9D45-6087BC5F3A59}" type="slidenum">
              <a:rPr lang="en-US" smtClean="0"/>
              <a:t>‹#›</a:t>
            </a:fld>
            <a:endParaRPr lang="en-US"/>
          </a:p>
        </p:txBody>
      </p:sp>
    </p:spTree>
    <p:extLst>
      <p:ext uri="{BB962C8B-B14F-4D97-AF65-F5344CB8AC3E}">
        <p14:creationId xmlns:p14="http://schemas.microsoft.com/office/powerpoint/2010/main" val="3684174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483437" y="1363133"/>
            <a:ext cx="8281035" cy="216975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640332" y="1363133"/>
            <a:ext cx="24363045" cy="216975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5FE442-6F66-46C2-914D-CF713F58ED1B}" type="datetimeFigureOut">
              <a:rPr lang="en-US" smtClean="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DC7161-7014-418D-9D45-6087BC5F3A59}" type="slidenum">
              <a:rPr lang="en-US" smtClean="0"/>
              <a:t>‹#›</a:t>
            </a:fld>
            <a:endParaRPr lang="en-US"/>
          </a:p>
        </p:txBody>
      </p:sp>
    </p:spTree>
    <p:extLst>
      <p:ext uri="{BB962C8B-B14F-4D97-AF65-F5344CB8AC3E}">
        <p14:creationId xmlns:p14="http://schemas.microsoft.com/office/powerpoint/2010/main" val="1038905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5FE442-6F66-46C2-914D-CF713F58ED1B}" type="datetimeFigureOut">
              <a:rPr lang="en-US" smtClean="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DC7161-7014-418D-9D45-6087BC5F3A59}" type="slidenum">
              <a:rPr lang="en-US" smtClean="0"/>
              <a:t>‹#›</a:t>
            </a:fld>
            <a:endParaRPr lang="en-US"/>
          </a:p>
        </p:txBody>
      </p:sp>
    </p:spTree>
    <p:extLst>
      <p:ext uri="{BB962C8B-B14F-4D97-AF65-F5344CB8AC3E}">
        <p14:creationId xmlns:p14="http://schemas.microsoft.com/office/powerpoint/2010/main" val="2992107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20330" y="6383028"/>
            <a:ext cx="33124140" cy="10650218"/>
          </a:xfrm>
        </p:spPr>
        <p:txBody>
          <a:bodyPr anchor="b"/>
          <a:lstStyle>
            <a:lvl1pPr>
              <a:defRPr sz="22400"/>
            </a:lvl1pPr>
          </a:lstStyle>
          <a:p>
            <a:r>
              <a:rPr lang="en-US"/>
              <a:t>Click to edit Master title style</a:t>
            </a:r>
            <a:endParaRPr lang="en-US" dirty="0"/>
          </a:p>
        </p:txBody>
      </p:sp>
      <p:sp>
        <p:nvSpPr>
          <p:cNvPr id="3" name="Text Placeholder 2"/>
          <p:cNvSpPr>
            <a:spLocks noGrp="1"/>
          </p:cNvSpPr>
          <p:nvPr>
            <p:ph type="body" idx="1"/>
          </p:nvPr>
        </p:nvSpPr>
        <p:spPr>
          <a:xfrm>
            <a:off x="2620330" y="17134001"/>
            <a:ext cx="33124140" cy="5600698"/>
          </a:xfrm>
        </p:spPr>
        <p:txBody>
          <a:bodyPr/>
          <a:lstStyle>
            <a:lvl1pPr marL="0" indent="0">
              <a:buNone/>
              <a:defRPr sz="8960">
                <a:solidFill>
                  <a:schemeClr val="tx1"/>
                </a:solidFill>
              </a:defRPr>
            </a:lvl1pPr>
            <a:lvl2pPr marL="1706865" indent="0">
              <a:buNone/>
              <a:defRPr sz="7467">
                <a:solidFill>
                  <a:schemeClr val="tx1">
                    <a:tint val="75000"/>
                  </a:schemeClr>
                </a:solidFill>
              </a:defRPr>
            </a:lvl2pPr>
            <a:lvl3pPr marL="3413730" indent="0">
              <a:buNone/>
              <a:defRPr sz="6720">
                <a:solidFill>
                  <a:schemeClr val="tx1">
                    <a:tint val="75000"/>
                  </a:schemeClr>
                </a:solidFill>
              </a:defRPr>
            </a:lvl3pPr>
            <a:lvl4pPr marL="5120594" indent="0">
              <a:buNone/>
              <a:defRPr sz="5973">
                <a:solidFill>
                  <a:schemeClr val="tx1">
                    <a:tint val="75000"/>
                  </a:schemeClr>
                </a:solidFill>
              </a:defRPr>
            </a:lvl4pPr>
            <a:lvl5pPr marL="6827459" indent="0">
              <a:buNone/>
              <a:defRPr sz="5973">
                <a:solidFill>
                  <a:schemeClr val="tx1">
                    <a:tint val="75000"/>
                  </a:schemeClr>
                </a:solidFill>
              </a:defRPr>
            </a:lvl5pPr>
            <a:lvl6pPr marL="8534324" indent="0">
              <a:buNone/>
              <a:defRPr sz="5973">
                <a:solidFill>
                  <a:schemeClr val="tx1">
                    <a:tint val="75000"/>
                  </a:schemeClr>
                </a:solidFill>
              </a:defRPr>
            </a:lvl6pPr>
            <a:lvl7pPr marL="10241189" indent="0">
              <a:buNone/>
              <a:defRPr sz="5973">
                <a:solidFill>
                  <a:schemeClr val="tx1">
                    <a:tint val="75000"/>
                  </a:schemeClr>
                </a:solidFill>
              </a:defRPr>
            </a:lvl7pPr>
            <a:lvl8pPr marL="11948053" indent="0">
              <a:buNone/>
              <a:defRPr sz="5973">
                <a:solidFill>
                  <a:schemeClr val="tx1">
                    <a:tint val="75000"/>
                  </a:schemeClr>
                </a:solidFill>
              </a:defRPr>
            </a:lvl8pPr>
            <a:lvl9pPr marL="13654918" indent="0">
              <a:buNone/>
              <a:defRPr sz="597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5FE442-6F66-46C2-914D-CF713F58ED1B}" type="datetimeFigureOut">
              <a:rPr lang="en-US" smtClean="0"/>
              <a:t>10/17/2019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DC7161-7014-418D-9D45-6087BC5F3A59}" type="slidenum">
              <a:rPr lang="en-US" smtClean="0"/>
              <a:t>‹#›</a:t>
            </a:fld>
            <a:endParaRPr lang="en-US"/>
          </a:p>
        </p:txBody>
      </p:sp>
    </p:spTree>
    <p:extLst>
      <p:ext uri="{BB962C8B-B14F-4D97-AF65-F5344CB8AC3E}">
        <p14:creationId xmlns:p14="http://schemas.microsoft.com/office/powerpoint/2010/main" val="336812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640330" y="6815667"/>
            <a:ext cx="16322040" cy="1624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9442430" y="6815667"/>
            <a:ext cx="16322040" cy="162449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5FE442-6F66-46C2-914D-CF713F58ED1B}" type="datetimeFigureOut">
              <a:rPr lang="en-US" smtClean="0"/>
              <a:t>10/17/2019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DC7161-7014-418D-9D45-6087BC5F3A59}" type="slidenum">
              <a:rPr lang="en-US" smtClean="0"/>
              <a:t>‹#›</a:t>
            </a:fld>
            <a:endParaRPr lang="en-US"/>
          </a:p>
        </p:txBody>
      </p:sp>
    </p:spTree>
    <p:extLst>
      <p:ext uri="{BB962C8B-B14F-4D97-AF65-F5344CB8AC3E}">
        <p14:creationId xmlns:p14="http://schemas.microsoft.com/office/powerpoint/2010/main" val="12407921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363139"/>
            <a:ext cx="33124140" cy="49487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45336" y="6276342"/>
            <a:ext cx="16247028" cy="3075938"/>
          </a:xfrm>
        </p:spPr>
        <p:txBody>
          <a:bodyPr anchor="b"/>
          <a:lstStyle>
            <a:lvl1pPr marL="0" indent="0">
              <a:buNone/>
              <a:defRPr sz="8960" b="1"/>
            </a:lvl1pPr>
            <a:lvl2pPr marL="1706865" indent="0">
              <a:buNone/>
              <a:defRPr sz="7467" b="1"/>
            </a:lvl2pPr>
            <a:lvl3pPr marL="3413730" indent="0">
              <a:buNone/>
              <a:defRPr sz="6720" b="1"/>
            </a:lvl3pPr>
            <a:lvl4pPr marL="5120594" indent="0">
              <a:buNone/>
              <a:defRPr sz="5973" b="1"/>
            </a:lvl4pPr>
            <a:lvl5pPr marL="6827459" indent="0">
              <a:buNone/>
              <a:defRPr sz="5973" b="1"/>
            </a:lvl5pPr>
            <a:lvl6pPr marL="8534324" indent="0">
              <a:buNone/>
              <a:defRPr sz="5973" b="1"/>
            </a:lvl6pPr>
            <a:lvl7pPr marL="10241189" indent="0">
              <a:buNone/>
              <a:defRPr sz="5973" b="1"/>
            </a:lvl7pPr>
            <a:lvl8pPr marL="11948053" indent="0">
              <a:buNone/>
              <a:defRPr sz="5973" b="1"/>
            </a:lvl8pPr>
            <a:lvl9pPr marL="13654918" indent="0">
              <a:buNone/>
              <a:defRPr sz="5973" b="1"/>
            </a:lvl9pPr>
          </a:lstStyle>
          <a:p>
            <a:pPr lvl="0"/>
            <a:r>
              <a:rPr lang="en-US"/>
              <a:t>Click to edit Master text styles</a:t>
            </a:r>
          </a:p>
        </p:txBody>
      </p:sp>
      <p:sp>
        <p:nvSpPr>
          <p:cNvPr id="4" name="Content Placeholder 3"/>
          <p:cNvSpPr>
            <a:spLocks noGrp="1"/>
          </p:cNvSpPr>
          <p:nvPr>
            <p:ph sz="half" idx="2"/>
          </p:nvPr>
        </p:nvSpPr>
        <p:spPr>
          <a:xfrm>
            <a:off x="2645336" y="9352280"/>
            <a:ext cx="16247028" cy="137557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9442432" y="6276342"/>
            <a:ext cx="16327042" cy="3075938"/>
          </a:xfrm>
        </p:spPr>
        <p:txBody>
          <a:bodyPr anchor="b"/>
          <a:lstStyle>
            <a:lvl1pPr marL="0" indent="0">
              <a:buNone/>
              <a:defRPr sz="8960" b="1"/>
            </a:lvl1pPr>
            <a:lvl2pPr marL="1706865" indent="0">
              <a:buNone/>
              <a:defRPr sz="7467" b="1"/>
            </a:lvl2pPr>
            <a:lvl3pPr marL="3413730" indent="0">
              <a:buNone/>
              <a:defRPr sz="6720" b="1"/>
            </a:lvl3pPr>
            <a:lvl4pPr marL="5120594" indent="0">
              <a:buNone/>
              <a:defRPr sz="5973" b="1"/>
            </a:lvl4pPr>
            <a:lvl5pPr marL="6827459" indent="0">
              <a:buNone/>
              <a:defRPr sz="5973" b="1"/>
            </a:lvl5pPr>
            <a:lvl6pPr marL="8534324" indent="0">
              <a:buNone/>
              <a:defRPr sz="5973" b="1"/>
            </a:lvl6pPr>
            <a:lvl7pPr marL="10241189" indent="0">
              <a:buNone/>
              <a:defRPr sz="5973" b="1"/>
            </a:lvl7pPr>
            <a:lvl8pPr marL="11948053" indent="0">
              <a:buNone/>
              <a:defRPr sz="5973" b="1"/>
            </a:lvl8pPr>
            <a:lvl9pPr marL="13654918" indent="0">
              <a:buNone/>
              <a:defRPr sz="5973" b="1"/>
            </a:lvl9pPr>
          </a:lstStyle>
          <a:p>
            <a:pPr lvl="0"/>
            <a:r>
              <a:rPr lang="en-US"/>
              <a:t>Click to edit Master text styles</a:t>
            </a:r>
          </a:p>
        </p:txBody>
      </p:sp>
      <p:sp>
        <p:nvSpPr>
          <p:cNvPr id="6" name="Content Placeholder 5"/>
          <p:cNvSpPr>
            <a:spLocks noGrp="1"/>
          </p:cNvSpPr>
          <p:nvPr>
            <p:ph sz="quarter" idx="4"/>
          </p:nvPr>
        </p:nvSpPr>
        <p:spPr>
          <a:xfrm>
            <a:off x="19442432" y="9352280"/>
            <a:ext cx="16327042" cy="137557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5FE442-6F66-46C2-914D-CF713F58ED1B}" type="datetimeFigureOut">
              <a:rPr lang="en-US" smtClean="0"/>
              <a:t>10/17/2019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DC7161-7014-418D-9D45-6087BC5F3A59}" type="slidenum">
              <a:rPr lang="en-US" smtClean="0"/>
              <a:t>‹#›</a:t>
            </a:fld>
            <a:endParaRPr lang="en-US"/>
          </a:p>
        </p:txBody>
      </p:sp>
    </p:spTree>
    <p:extLst>
      <p:ext uri="{BB962C8B-B14F-4D97-AF65-F5344CB8AC3E}">
        <p14:creationId xmlns:p14="http://schemas.microsoft.com/office/powerpoint/2010/main" val="2998690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25FE442-6F66-46C2-914D-CF713F58ED1B}" type="datetimeFigureOut">
              <a:rPr lang="en-US" smtClean="0"/>
              <a:t>10/17/2019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DC7161-7014-418D-9D45-6087BC5F3A59}" type="slidenum">
              <a:rPr lang="en-US" smtClean="0"/>
              <a:t>‹#›</a:t>
            </a:fld>
            <a:endParaRPr lang="en-US"/>
          </a:p>
        </p:txBody>
      </p:sp>
    </p:spTree>
    <p:extLst>
      <p:ext uri="{BB962C8B-B14F-4D97-AF65-F5344CB8AC3E}">
        <p14:creationId xmlns:p14="http://schemas.microsoft.com/office/powerpoint/2010/main" val="2741858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5FE442-6F66-46C2-914D-CF713F58ED1B}" type="datetimeFigureOut">
              <a:rPr lang="en-US" smtClean="0"/>
              <a:t>10/17/2019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DC7161-7014-418D-9D45-6087BC5F3A59}" type="slidenum">
              <a:rPr lang="en-US" smtClean="0"/>
              <a:t>‹#›</a:t>
            </a:fld>
            <a:endParaRPr lang="en-US"/>
          </a:p>
        </p:txBody>
      </p:sp>
    </p:spTree>
    <p:extLst>
      <p:ext uri="{BB962C8B-B14F-4D97-AF65-F5344CB8AC3E}">
        <p14:creationId xmlns:p14="http://schemas.microsoft.com/office/powerpoint/2010/main" val="8926224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06880"/>
            <a:ext cx="12386548" cy="5974080"/>
          </a:xfrm>
        </p:spPr>
        <p:txBody>
          <a:bodyPr anchor="b"/>
          <a:lstStyle>
            <a:lvl1pPr>
              <a:defRPr sz="11947"/>
            </a:lvl1pPr>
          </a:lstStyle>
          <a:p>
            <a:r>
              <a:rPr lang="en-US"/>
              <a:t>Click to edit Master title style</a:t>
            </a:r>
            <a:endParaRPr lang="en-US" dirty="0"/>
          </a:p>
        </p:txBody>
      </p:sp>
      <p:sp>
        <p:nvSpPr>
          <p:cNvPr id="3" name="Content Placeholder 2"/>
          <p:cNvSpPr>
            <a:spLocks noGrp="1"/>
          </p:cNvSpPr>
          <p:nvPr>
            <p:ph idx="1"/>
          </p:nvPr>
        </p:nvSpPr>
        <p:spPr>
          <a:xfrm>
            <a:off x="16327042" y="3686392"/>
            <a:ext cx="19442430" cy="18194867"/>
          </a:xfrm>
        </p:spPr>
        <p:txBody>
          <a:bodyPr/>
          <a:lstStyle>
            <a:lvl1pPr>
              <a:defRPr sz="11947"/>
            </a:lvl1pPr>
            <a:lvl2pPr>
              <a:defRPr sz="10453"/>
            </a:lvl2pPr>
            <a:lvl3pPr>
              <a:defRPr sz="8960"/>
            </a:lvl3pPr>
            <a:lvl4pPr>
              <a:defRPr sz="7467"/>
            </a:lvl4pPr>
            <a:lvl5pPr>
              <a:defRPr sz="7467"/>
            </a:lvl5pPr>
            <a:lvl6pPr>
              <a:defRPr sz="7467"/>
            </a:lvl6pPr>
            <a:lvl7pPr>
              <a:defRPr sz="7467"/>
            </a:lvl7pPr>
            <a:lvl8pPr>
              <a:defRPr sz="7467"/>
            </a:lvl8pPr>
            <a:lvl9pPr>
              <a:defRPr sz="74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645332" y="7680960"/>
            <a:ext cx="12386548" cy="14229929"/>
          </a:xfrm>
        </p:spPr>
        <p:txBody>
          <a:bodyPr/>
          <a:lstStyle>
            <a:lvl1pPr marL="0" indent="0">
              <a:buNone/>
              <a:defRPr sz="5973"/>
            </a:lvl1pPr>
            <a:lvl2pPr marL="1706865" indent="0">
              <a:buNone/>
              <a:defRPr sz="5227"/>
            </a:lvl2pPr>
            <a:lvl3pPr marL="3413730" indent="0">
              <a:buNone/>
              <a:defRPr sz="4480"/>
            </a:lvl3pPr>
            <a:lvl4pPr marL="5120594" indent="0">
              <a:buNone/>
              <a:defRPr sz="3733"/>
            </a:lvl4pPr>
            <a:lvl5pPr marL="6827459" indent="0">
              <a:buNone/>
              <a:defRPr sz="3733"/>
            </a:lvl5pPr>
            <a:lvl6pPr marL="8534324" indent="0">
              <a:buNone/>
              <a:defRPr sz="3733"/>
            </a:lvl6pPr>
            <a:lvl7pPr marL="10241189" indent="0">
              <a:buNone/>
              <a:defRPr sz="3733"/>
            </a:lvl7pPr>
            <a:lvl8pPr marL="11948053" indent="0">
              <a:buNone/>
              <a:defRPr sz="3733"/>
            </a:lvl8pPr>
            <a:lvl9pPr marL="13654918" indent="0">
              <a:buNone/>
              <a:defRPr sz="3733"/>
            </a:lvl9pPr>
          </a:lstStyle>
          <a:p>
            <a:pPr lvl="0"/>
            <a:r>
              <a:rPr lang="en-US"/>
              <a:t>Click to edit Master text styles</a:t>
            </a:r>
          </a:p>
        </p:txBody>
      </p:sp>
      <p:sp>
        <p:nvSpPr>
          <p:cNvPr id="5" name="Date Placeholder 4"/>
          <p:cNvSpPr>
            <a:spLocks noGrp="1"/>
          </p:cNvSpPr>
          <p:nvPr>
            <p:ph type="dt" sz="half" idx="10"/>
          </p:nvPr>
        </p:nvSpPr>
        <p:spPr/>
        <p:txBody>
          <a:bodyPr/>
          <a:lstStyle/>
          <a:p>
            <a:fld id="{025FE442-6F66-46C2-914D-CF713F58ED1B}" type="datetimeFigureOut">
              <a:rPr lang="en-US" smtClean="0"/>
              <a:t>10/17/2019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DC7161-7014-418D-9D45-6087BC5F3A59}" type="slidenum">
              <a:rPr lang="en-US" smtClean="0"/>
              <a:t>‹#›</a:t>
            </a:fld>
            <a:endParaRPr lang="en-US"/>
          </a:p>
        </p:txBody>
      </p:sp>
    </p:spTree>
    <p:extLst>
      <p:ext uri="{BB962C8B-B14F-4D97-AF65-F5344CB8AC3E}">
        <p14:creationId xmlns:p14="http://schemas.microsoft.com/office/powerpoint/2010/main" val="650300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45332" y="1706880"/>
            <a:ext cx="12386548" cy="5974080"/>
          </a:xfrm>
        </p:spPr>
        <p:txBody>
          <a:bodyPr anchor="b"/>
          <a:lstStyle>
            <a:lvl1pPr>
              <a:defRPr sz="11947"/>
            </a:lvl1pPr>
          </a:lstStyle>
          <a:p>
            <a:r>
              <a:rPr lang="en-US"/>
              <a:t>Click to edit Master title style</a:t>
            </a:r>
            <a:endParaRPr lang="en-US" dirty="0"/>
          </a:p>
        </p:txBody>
      </p:sp>
      <p:sp>
        <p:nvSpPr>
          <p:cNvPr id="3" name="Picture Placeholder 2"/>
          <p:cNvSpPr>
            <a:spLocks noGrp="1" noChangeAspect="1"/>
          </p:cNvSpPr>
          <p:nvPr>
            <p:ph type="pic" idx="1"/>
          </p:nvPr>
        </p:nvSpPr>
        <p:spPr>
          <a:xfrm>
            <a:off x="16327042" y="3686392"/>
            <a:ext cx="19442430" cy="18194867"/>
          </a:xfrm>
        </p:spPr>
        <p:txBody>
          <a:bodyPr anchor="t"/>
          <a:lstStyle>
            <a:lvl1pPr marL="0" indent="0">
              <a:buNone/>
              <a:defRPr sz="11947"/>
            </a:lvl1pPr>
            <a:lvl2pPr marL="1706865" indent="0">
              <a:buNone/>
              <a:defRPr sz="10453"/>
            </a:lvl2pPr>
            <a:lvl3pPr marL="3413730" indent="0">
              <a:buNone/>
              <a:defRPr sz="8960"/>
            </a:lvl3pPr>
            <a:lvl4pPr marL="5120594" indent="0">
              <a:buNone/>
              <a:defRPr sz="7467"/>
            </a:lvl4pPr>
            <a:lvl5pPr marL="6827459" indent="0">
              <a:buNone/>
              <a:defRPr sz="7467"/>
            </a:lvl5pPr>
            <a:lvl6pPr marL="8534324" indent="0">
              <a:buNone/>
              <a:defRPr sz="7467"/>
            </a:lvl6pPr>
            <a:lvl7pPr marL="10241189" indent="0">
              <a:buNone/>
              <a:defRPr sz="7467"/>
            </a:lvl7pPr>
            <a:lvl8pPr marL="11948053" indent="0">
              <a:buNone/>
              <a:defRPr sz="7467"/>
            </a:lvl8pPr>
            <a:lvl9pPr marL="13654918" indent="0">
              <a:buNone/>
              <a:defRPr sz="7467"/>
            </a:lvl9pPr>
          </a:lstStyle>
          <a:p>
            <a:r>
              <a:rPr lang="en-US"/>
              <a:t>Click icon to add picture</a:t>
            </a:r>
            <a:endParaRPr lang="en-US" dirty="0"/>
          </a:p>
        </p:txBody>
      </p:sp>
      <p:sp>
        <p:nvSpPr>
          <p:cNvPr id="4" name="Text Placeholder 3"/>
          <p:cNvSpPr>
            <a:spLocks noGrp="1"/>
          </p:cNvSpPr>
          <p:nvPr>
            <p:ph type="body" sz="half" idx="2"/>
          </p:nvPr>
        </p:nvSpPr>
        <p:spPr>
          <a:xfrm>
            <a:off x="2645332" y="7680960"/>
            <a:ext cx="12386548" cy="14229929"/>
          </a:xfrm>
        </p:spPr>
        <p:txBody>
          <a:bodyPr/>
          <a:lstStyle>
            <a:lvl1pPr marL="0" indent="0">
              <a:buNone/>
              <a:defRPr sz="5973"/>
            </a:lvl1pPr>
            <a:lvl2pPr marL="1706865" indent="0">
              <a:buNone/>
              <a:defRPr sz="5227"/>
            </a:lvl2pPr>
            <a:lvl3pPr marL="3413730" indent="0">
              <a:buNone/>
              <a:defRPr sz="4480"/>
            </a:lvl3pPr>
            <a:lvl4pPr marL="5120594" indent="0">
              <a:buNone/>
              <a:defRPr sz="3733"/>
            </a:lvl4pPr>
            <a:lvl5pPr marL="6827459" indent="0">
              <a:buNone/>
              <a:defRPr sz="3733"/>
            </a:lvl5pPr>
            <a:lvl6pPr marL="8534324" indent="0">
              <a:buNone/>
              <a:defRPr sz="3733"/>
            </a:lvl6pPr>
            <a:lvl7pPr marL="10241189" indent="0">
              <a:buNone/>
              <a:defRPr sz="3733"/>
            </a:lvl7pPr>
            <a:lvl8pPr marL="11948053" indent="0">
              <a:buNone/>
              <a:defRPr sz="3733"/>
            </a:lvl8pPr>
            <a:lvl9pPr marL="13654918" indent="0">
              <a:buNone/>
              <a:defRPr sz="3733"/>
            </a:lvl9pPr>
          </a:lstStyle>
          <a:p>
            <a:pPr lvl="0"/>
            <a:r>
              <a:rPr lang="en-US"/>
              <a:t>Click to edit Master text styles</a:t>
            </a:r>
          </a:p>
        </p:txBody>
      </p:sp>
      <p:sp>
        <p:nvSpPr>
          <p:cNvPr id="5" name="Date Placeholder 4"/>
          <p:cNvSpPr>
            <a:spLocks noGrp="1"/>
          </p:cNvSpPr>
          <p:nvPr>
            <p:ph type="dt" sz="half" idx="10"/>
          </p:nvPr>
        </p:nvSpPr>
        <p:spPr/>
        <p:txBody>
          <a:bodyPr/>
          <a:lstStyle/>
          <a:p>
            <a:fld id="{025FE442-6F66-46C2-914D-CF713F58ED1B}" type="datetimeFigureOut">
              <a:rPr lang="en-US" smtClean="0"/>
              <a:t>10/17/2019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DC7161-7014-418D-9D45-6087BC5F3A59}" type="slidenum">
              <a:rPr lang="en-US" smtClean="0"/>
              <a:t>‹#›</a:t>
            </a:fld>
            <a:endParaRPr lang="en-US"/>
          </a:p>
        </p:txBody>
      </p:sp>
    </p:spTree>
    <p:extLst>
      <p:ext uri="{BB962C8B-B14F-4D97-AF65-F5344CB8AC3E}">
        <p14:creationId xmlns:p14="http://schemas.microsoft.com/office/powerpoint/2010/main" val="1647197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40330" y="1363139"/>
            <a:ext cx="33124140" cy="49487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640330" y="6815667"/>
            <a:ext cx="33124140" cy="1624499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40330" y="23730379"/>
            <a:ext cx="8641080" cy="1363133"/>
          </a:xfrm>
          <a:prstGeom prst="rect">
            <a:avLst/>
          </a:prstGeom>
        </p:spPr>
        <p:txBody>
          <a:bodyPr vert="horz" lIns="91440" tIns="45720" rIns="91440" bIns="45720" rtlCol="0" anchor="ctr"/>
          <a:lstStyle>
            <a:lvl1pPr algn="l">
              <a:defRPr sz="4480">
                <a:solidFill>
                  <a:schemeClr val="tx1">
                    <a:tint val="75000"/>
                  </a:schemeClr>
                </a:solidFill>
              </a:defRPr>
            </a:lvl1pPr>
          </a:lstStyle>
          <a:p>
            <a:fld id="{025FE442-6F66-46C2-914D-CF713F58ED1B}" type="datetimeFigureOut">
              <a:rPr lang="en-US" smtClean="0"/>
              <a:t>10/17/2019</a:t>
            </a:fld>
            <a:endParaRPr lang="en-US"/>
          </a:p>
        </p:txBody>
      </p:sp>
      <p:sp>
        <p:nvSpPr>
          <p:cNvPr id="5" name="Footer Placeholder 4"/>
          <p:cNvSpPr>
            <a:spLocks noGrp="1"/>
          </p:cNvSpPr>
          <p:nvPr>
            <p:ph type="ftr" sz="quarter" idx="3"/>
          </p:nvPr>
        </p:nvSpPr>
        <p:spPr>
          <a:xfrm>
            <a:off x="12721590" y="23730379"/>
            <a:ext cx="12961620" cy="1363133"/>
          </a:xfrm>
          <a:prstGeom prst="rect">
            <a:avLst/>
          </a:prstGeom>
        </p:spPr>
        <p:txBody>
          <a:bodyPr vert="horz" lIns="91440" tIns="45720" rIns="91440" bIns="45720" rtlCol="0" anchor="ctr"/>
          <a:lstStyle>
            <a:lvl1pPr algn="ctr">
              <a:defRPr sz="44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123390" y="23730379"/>
            <a:ext cx="8641080" cy="1363133"/>
          </a:xfrm>
          <a:prstGeom prst="rect">
            <a:avLst/>
          </a:prstGeom>
        </p:spPr>
        <p:txBody>
          <a:bodyPr vert="horz" lIns="91440" tIns="45720" rIns="91440" bIns="45720" rtlCol="0" anchor="ctr"/>
          <a:lstStyle>
            <a:lvl1pPr algn="r">
              <a:defRPr sz="4480">
                <a:solidFill>
                  <a:schemeClr val="tx1">
                    <a:tint val="75000"/>
                  </a:schemeClr>
                </a:solidFill>
              </a:defRPr>
            </a:lvl1pPr>
          </a:lstStyle>
          <a:p>
            <a:fld id="{11DC7161-7014-418D-9D45-6087BC5F3A59}" type="slidenum">
              <a:rPr lang="en-US" smtClean="0"/>
              <a:t>‹#›</a:t>
            </a:fld>
            <a:endParaRPr lang="en-US"/>
          </a:p>
        </p:txBody>
      </p:sp>
    </p:spTree>
    <p:extLst>
      <p:ext uri="{BB962C8B-B14F-4D97-AF65-F5344CB8AC3E}">
        <p14:creationId xmlns:p14="http://schemas.microsoft.com/office/powerpoint/2010/main" val="389161583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3413730" rtl="0" eaLnBrk="1" latinLnBrk="0" hangingPunct="1">
        <a:lnSpc>
          <a:spcPct val="90000"/>
        </a:lnSpc>
        <a:spcBef>
          <a:spcPct val="0"/>
        </a:spcBef>
        <a:buNone/>
        <a:defRPr sz="16427" kern="1200">
          <a:solidFill>
            <a:schemeClr val="tx1"/>
          </a:solidFill>
          <a:latin typeface="+mj-lt"/>
          <a:ea typeface="+mj-ea"/>
          <a:cs typeface="+mj-cs"/>
        </a:defRPr>
      </a:lvl1pPr>
    </p:titleStyle>
    <p:bodyStyle>
      <a:lvl1pPr marL="853432" indent="-853432" algn="l" defTabSz="3413730" rtl="0" eaLnBrk="1" latinLnBrk="0" hangingPunct="1">
        <a:lnSpc>
          <a:spcPct val="90000"/>
        </a:lnSpc>
        <a:spcBef>
          <a:spcPts val="3733"/>
        </a:spcBef>
        <a:buFont typeface="Arial" panose="020B0604020202020204" pitchFamily="34" charset="0"/>
        <a:buChar char="•"/>
        <a:defRPr sz="10453" kern="1200">
          <a:solidFill>
            <a:schemeClr val="tx1"/>
          </a:solidFill>
          <a:latin typeface="+mn-lt"/>
          <a:ea typeface="+mn-ea"/>
          <a:cs typeface="+mn-cs"/>
        </a:defRPr>
      </a:lvl1pPr>
      <a:lvl2pPr marL="2560297" indent="-853432" algn="l" defTabSz="3413730" rtl="0" eaLnBrk="1" latinLnBrk="0" hangingPunct="1">
        <a:lnSpc>
          <a:spcPct val="90000"/>
        </a:lnSpc>
        <a:spcBef>
          <a:spcPts val="1867"/>
        </a:spcBef>
        <a:buFont typeface="Arial" panose="020B0604020202020204" pitchFamily="34" charset="0"/>
        <a:buChar char="•"/>
        <a:defRPr sz="8960" kern="1200">
          <a:solidFill>
            <a:schemeClr val="tx1"/>
          </a:solidFill>
          <a:latin typeface="+mn-lt"/>
          <a:ea typeface="+mn-ea"/>
          <a:cs typeface="+mn-cs"/>
        </a:defRPr>
      </a:lvl2pPr>
      <a:lvl3pPr marL="4267162" indent="-853432" algn="l" defTabSz="3413730" rtl="0" eaLnBrk="1" latinLnBrk="0" hangingPunct="1">
        <a:lnSpc>
          <a:spcPct val="90000"/>
        </a:lnSpc>
        <a:spcBef>
          <a:spcPts val="1867"/>
        </a:spcBef>
        <a:buFont typeface="Arial" panose="020B0604020202020204" pitchFamily="34" charset="0"/>
        <a:buChar char="•"/>
        <a:defRPr sz="7467" kern="1200">
          <a:solidFill>
            <a:schemeClr val="tx1"/>
          </a:solidFill>
          <a:latin typeface="+mn-lt"/>
          <a:ea typeface="+mn-ea"/>
          <a:cs typeface="+mn-cs"/>
        </a:defRPr>
      </a:lvl3pPr>
      <a:lvl4pPr marL="5974027" indent="-853432" algn="l" defTabSz="3413730" rtl="0" eaLnBrk="1" latinLnBrk="0" hangingPunct="1">
        <a:lnSpc>
          <a:spcPct val="90000"/>
        </a:lnSpc>
        <a:spcBef>
          <a:spcPts val="1867"/>
        </a:spcBef>
        <a:buFont typeface="Arial" panose="020B0604020202020204" pitchFamily="34" charset="0"/>
        <a:buChar char="•"/>
        <a:defRPr sz="6720" kern="1200">
          <a:solidFill>
            <a:schemeClr val="tx1"/>
          </a:solidFill>
          <a:latin typeface="+mn-lt"/>
          <a:ea typeface="+mn-ea"/>
          <a:cs typeface="+mn-cs"/>
        </a:defRPr>
      </a:lvl4pPr>
      <a:lvl5pPr marL="7680891" indent="-853432" algn="l" defTabSz="3413730" rtl="0" eaLnBrk="1" latinLnBrk="0" hangingPunct="1">
        <a:lnSpc>
          <a:spcPct val="90000"/>
        </a:lnSpc>
        <a:spcBef>
          <a:spcPts val="1867"/>
        </a:spcBef>
        <a:buFont typeface="Arial" panose="020B0604020202020204" pitchFamily="34" charset="0"/>
        <a:buChar char="•"/>
        <a:defRPr sz="6720" kern="1200">
          <a:solidFill>
            <a:schemeClr val="tx1"/>
          </a:solidFill>
          <a:latin typeface="+mn-lt"/>
          <a:ea typeface="+mn-ea"/>
          <a:cs typeface="+mn-cs"/>
        </a:defRPr>
      </a:lvl5pPr>
      <a:lvl6pPr marL="9387756" indent="-853432" algn="l" defTabSz="3413730" rtl="0" eaLnBrk="1" latinLnBrk="0" hangingPunct="1">
        <a:lnSpc>
          <a:spcPct val="90000"/>
        </a:lnSpc>
        <a:spcBef>
          <a:spcPts val="1867"/>
        </a:spcBef>
        <a:buFont typeface="Arial" panose="020B0604020202020204" pitchFamily="34" charset="0"/>
        <a:buChar char="•"/>
        <a:defRPr sz="6720" kern="1200">
          <a:solidFill>
            <a:schemeClr val="tx1"/>
          </a:solidFill>
          <a:latin typeface="+mn-lt"/>
          <a:ea typeface="+mn-ea"/>
          <a:cs typeface="+mn-cs"/>
        </a:defRPr>
      </a:lvl6pPr>
      <a:lvl7pPr marL="11094621" indent="-853432" algn="l" defTabSz="3413730" rtl="0" eaLnBrk="1" latinLnBrk="0" hangingPunct="1">
        <a:lnSpc>
          <a:spcPct val="90000"/>
        </a:lnSpc>
        <a:spcBef>
          <a:spcPts val="1867"/>
        </a:spcBef>
        <a:buFont typeface="Arial" panose="020B0604020202020204" pitchFamily="34" charset="0"/>
        <a:buChar char="•"/>
        <a:defRPr sz="6720" kern="1200">
          <a:solidFill>
            <a:schemeClr val="tx1"/>
          </a:solidFill>
          <a:latin typeface="+mn-lt"/>
          <a:ea typeface="+mn-ea"/>
          <a:cs typeface="+mn-cs"/>
        </a:defRPr>
      </a:lvl7pPr>
      <a:lvl8pPr marL="12801486" indent="-853432" algn="l" defTabSz="3413730" rtl="0" eaLnBrk="1" latinLnBrk="0" hangingPunct="1">
        <a:lnSpc>
          <a:spcPct val="90000"/>
        </a:lnSpc>
        <a:spcBef>
          <a:spcPts val="1867"/>
        </a:spcBef>
        <a:buFont typeface="Arial" panose="020B0604020202020204" pitchFamily="34" charset="0"/>
        <a:buChar char="•"/>
        <a:defRPr sz="6720" kern="1200">
          <a:solidFill>
            <a:schemeClr val="tx1"/>
          </a:solidFill>
          <a:latin typeface="+mn-lt"/>
          <a:ea typeface="+mn-ea"/>
          <a:cs typeface="+mn-cs"/>
        </a:defRPr>
      </a:lvl8pPr>
      <a:lvl9pPr marL="14508350" indent="-853432" algn="l" defTabSz="3413730" rtl="0" eaLnBrk="1" latinLnBrk="0" hangingPunct="1">
        <a:lnSpc>
          <a:spcPct val="90000"/>
        </a:lnSpc>
        <a:spcBef>
          <a:spcPts val="1867"/>
        </a:spcBef>
        <a:buFont typeface="Arial" panose="020B0604020202020204" pitchFamily="34" charset="0"/>
        <a:buChar char="•"/>
        <a:defRPr sz="6720" kern="1200">
          <a:solidFill>
            <a:schemeClr val="tx1"/>
          </a:solidFill>
          <a:latin typeface="+mn-lt"/>
          <a:ea typeface="+mn-ea"/>
          <a:cs typeface="+mn-cs"/>
        </a:defRPr>
      </a:lvl9pPr>
    </p:bodyStyle>
    <p:otherStyle>
      <a:defPPr>
        <a:defRPr lang="en-US"/>
      </a:defPPr>
      <a:lvl1pPr marL="0" algn="l" defTabSz="3413730" rtl="0" eaLnBrk="1" latinLnBrk="0" hangingPunct="1">
        <a:defRPr sz="6720" kern="1200">
          <a:solidFill>
            <a:schemeClr val="tx1"/>
          </a:solidFill>
          <a:latin typeface="+mn-lt"/>
          <a:ea typeface="+mn-ea"/>
          <a:cs typeface="+mn-cs"/>
        </a:defRPr>
      </a:lvl1pPr>
      <a:lvl2pPr marL="1706865" algn="l" defTabSz="3413730" rtl="0" eaLnBrk="1" latinLnBrk="0" hangingPunct="1">
        <a:defRPr sz="6720" kern="1200">
          <a:solidFill>
            <a:schemeClr val="tx1"/>
          </a:solidFill>
          <a:latin typeface="+mn-lt"/>
          <a:ea typeface="+mn-ea"/>
          <a:cs typeface="+mn-cs"/>
        </a:defRPr>
      </a:lvl2pPr>
      <a:lvl3pPr marL="3413730" algn="l" defTabSz="3413730" rtl="0" eaLnBrk="1" latinLnBrk="0" hangingPunct="1">
        <a:defRPr sz="6720" kern="1200">
          <a:solidFill>
            <a:schemeClr val="tx1"/>
          </a:solidFill>
          <a:latin typeface="+mn-lt"/>
          <a:ea typeface="+mn-ea"/>
          <a:cs typeface="+mn-cs"/>
        </a:defRPr>
      </a:lvl3pPr>
      <a:lvl4pPr marL="5120594" algn="l" defTabSz="3413730" rtl="0" eaLnBrk="1" latinLnBrk="0" hangingPunct="1">
        <a:defRPr sz="6720" kern="1200">
          <a:solidFill>
            <a:schemeClr val="tx1"/>
          </a:solidFill>
          <a:latin typeface="+mn-lt"/>
          <a:ea typeface="+mn-ea"/>
          <a:cs typeface="+mn-cs"/>
        </a:defRPr>
      </a:lvl4pPr>
      <a:lvl5pPr marL="6827459" algn="l" defTabSz="3413730" rtl="0" eaLnBrk="1" latinLnBrk="0" hangingPunct="1">
        <a:defRPr sz="6720" kern="1200">
          <a:solidFill>
            <a:schemeClr val="tx1"/>
          </a:solidFill>
          <a:latin typeface="+mn-lt"/>
          <a:ea typeface="+mn-ea"/>
          <a:cs typeface="+mn-cs"/>
        </a:defRPr>
      </a:lvl5pPr>
      <a:lvl6pPr marL="8534324" algn="l" defTabSz="3413730" rtl="0" eaLnBrk="1" latinLnBrk="0" hangingPunct="1">
        <a:defRPr sz="6720" kern="1200">
          <a:solidFill>
            <a:schemeClr val="tx1"/>
          </a:solidFill>
          <a:latin typeface="+mn-lt"/>
          <a:ea typeface="+mn-ea"/>
          <a:cs typeface="+mn-cs"/>
        </a:defRPr>
      </a:lvl6pPr>
      <a:lvl7pPr marL="10241189" algn="l" defTabSz="3413730" rtl="0" eaLnBrk="1" latinLnBrk="0" hangingPunct="1">
        <a:defRPr sz="6720" kern="1200">
          <a:solidFill>
            <a:schemeClr val="tx1"/>
          </a:solidFill>
          <a:latin typeface="+mn-lt"/>
          <a:ea typeface="+mn-ea"/>
          <a:cs typeface="+mn-cs"/>
        </a:defRPr>
      </a:lvl7pPr>
      <a:lvl8pPr marL="11948053" algn="l" defTabSz="3413730" rtl="0" eaLnBrk="1" latinLnBrk="0" hangingPunct="1">
        <a:defRPr sz="6720" kern="1200">
          <a:solidFill>
            <a:schemeClr val="tx1"/>
          </a:solidFill>
          <a:latin typeface="+mn-lt"/>
          <a:ea typeface="+mn-ea"/>
          <a:cs typeface="+mn-cs"/>
        </a:defRPr>
      </a:lvl8pPr>
      <a:lvl9pPr marL="13654918" algn="l" defTabSz="3413730" rtl="0" eaLnBrk="1" latinLnBrk="0" hangingPunct="1">
        <a:defRPr sz="67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18" Type="http://schemas.openxmlformats.org/officeDocument/2006/relationships/image" Target="../media/image17.tiff"/><Relationship Id="rId3" Type="http://schemas.openxmlformats.org/officeDocument/2006/relationships/image" Target="../media/image2.tiff"/><Relationship Id="rId21" Type="http://schemas.openxmlformats.org/officeDocument/2006/relationships/image" Target="../media/image20.png"/><Relationship Id="rId7" Type="http://schemas.openxmlformats.org/officeDocument/2006/relationships/image" Target="../media/image6.tiff"/><Relationship Id="rId12" Type="http://schemas.openxmlformats.org/officeDocument/2006/relationships/image" Target="../media/image11.tiff"/><Relationship Id="rId17" Type="http://schemas.openxmlformats.org/officeDocument/2006/relationships/image" Target="../media/image16.tiff"/><Relationship Id="rId25" Type="http://schemas.openxmlformats.org/officeDocument/2006/relationships/image" Target="../media/image24.png"/><Relationship Id="rId2" Type="http://schemas.openxmlformats.org/officeDocument/2006/relationships/image" Target="../media/image1.tiff"/><Relationship Id="rId16" Type="http://schemas.openxmlformats.org/officeDocument/2006/relationships/image" Target="../media/image15.tiff"/><Relationship Id="rId20" Type="http://schemas.openxmlformats.org/officeDocument/2006/relationships/image" Target="../media/image19.tiff"/><Relationship Id="rId1" Type="http://schemas.openxmlformats.org/officeDocument/2006/relationships/slideLayout" Target="../slideLayouts/slideLayout1.xml"/><Relationship Id="rId6" Type="http://schemas.openxmlformats.org/officeDocument/2006/relationships/image" Target="../media/image5.tiff"/><Relationship Id="rId11" Type="http://schemas.openxmlformats.org/officeDocument/2006/relationships/image" Target="../media/image10.tiff"/><Relationship Id="rId24" Type="http://schemas.openxmlformats.org/officeDocument/2006/relationships/image" Target="../media/image23.png"/><Relationship Id="rId5" Type="http://schemas.openxmlformats.org/officeDocument/2006/relationships/image" Target="../media/image4.tiff"/><Relationship Id="rId15" Type="http://schemas.openxmlformats.org/officeDocument/2006/relationships/image" Target="../media/image14.tiff"/><Relationship Id="rId23" Type="http://schemas.openxmlformats.org/officeDocument/2006/relationships/image" Target="../media/image22.tiff"/><Relationship Id="rId10" Type="http://schemas.openxmlformats.org/officeDocument/2006/relationships/image" Target="../media/image9.tiff"/><Relationship Id="rId19" Type="http://schemas.openxmlformats.org/officeDocument/2006/relationships/image" Target="../media/image18.tiff"/><Relationship Id="rId4" Type="http://schemas.openxmlformats.org/officeDocument/2006/relationships/image" Target="../media/image3.tiff"/><Relationship Id="rId9" Type="http://schemas.openxmlformats.org/officeDocument/2006/relationships/image" Target="../media/image8.tiff"/><Relationship Id="rId14" Type="http://schemas.openxmlformats.org/officeDocument/2006/relationships/image" Target="../media/image13.tiff"/><Relationship Id="rId22" Type="http://schemas.openxmlformats.org/officeDocument/2006/relationships/image" Target="../media/image21.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70000">
              <a:schemeClr val="bg1"/>
            </a:gs>
            <a:gs pos="88000">
              <a:srgbClr val="FDD9D9"/>
            </a:gs>
            <a:gs pos="0">
              <a:schemeClr val="accent1">
                <a:lumMod val="5000"/>
                <a:lumOff val="95000"/>
              </a:schemeClr>
            </a:gs>
            <a:gs pos="100000">
              <a:srgbClr val="FFCDCD"/>
            </a:gs>
          </a:gsLst>
          <a:lin ang="13500000" scaled="1"/>
          <a:tileRect/>
        </a:gradFill>
        <a:effectLst/>
      </p:bgPr>
    </p:bg>
    <p:spTree>
      <p:nvGrpSpPr>
        <p:cNvPr id="1" name=""/>
        <p:cNvGrpSpPr/>
        <p:nvPr/>
      </p:nvGrpSpPr>
      <p:grpSpPr>
        <a:xfrm>
          <a:off x="0" y="0"/>
          <a:ext cx="0" cy="0"/>
          <a:chOff x="0" y="0"/>
          <a:chExt cx="0" cy="0"/>
        </a:xfrm>
      </p:grpSpPr>
      <p:sp>
        <p:nvSpPr>
          <p:cNvPr id="141" name="Rectangle 140" hidden="1"/>
          <p:cNvSpPr/>
          <p:nvPr/>
        </p:nvSpPr>
        <p:spPr>
          <a:xfrm>
            <a:off x="1243777" y="7234228"/>
            <a:ext cx="19132102" cy="1580865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5344" tIns="42672" rIns="85344" bIns="42672" numCol="1" spcCol="0" rtlCol="0" fromWordArt="0" anchor="ctr" anchorCtr="0" forceAA="0" compatLnSpc="1">
            <a:prstTxWarp prst="textNoShape">
              <a:avLst/>
            </a:prstTxWarp>
            <a:noAutofit/>
          </a:bodyPr>
          <a:lstStyle/>
          <a:p>
            <a:pPr algn="ctr"/>
            <a:endParaRPr lang="en-US" sz="5807"/>
          </a:p>
        </p:txBody>
      </p:sp>
      <p:cxnSp>
        <p:nvCxnSpPr>
          <p:cNvPr id="203" name="Straight Connector 202" hidden="1"/>
          <p:cNvCxnSpPr/>
          <p:nvPr/>
        </p:nvCxnSpPr>
        <p:spPr>
          <a:xfrm flipV="1">
            <a:off x="20403072" y="8025130"/>
            <a:ext cx="0" cy="1422684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flipV="1">
            <a:off x="20396365" y="1103685"/>
            <a:ext cx="0" cy="23395831"/>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a:off x="974918" y="5614987"/>
            <a:ext cx="18470880"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a:off x="22628898" y="8241309"/>
            <a:ext cx="13286941"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31783986" y="812507"/>
            <a:ext cx="6164141" cy="6364372"/>
            <a:chOff x="31783986" y="1107477"/>
            <a:chExt cx="6164141" cy="6364372"/>
          </a:xfrm>
        </p:grpSpPr>
        <p:grpSp>
          <p:nvGrpSpPr>
            <p:cNvPr id="7" name="Group 6"/>
            <p:cNvGrpSpPr/>
            <p:nvPr/>
          </p:nvGrpSpPr>
          <p:grpSpPr>
            <a:xfrm>
              <a:off x="31783986" y="1107477"/>
              <a:ext cx="4608152" cy="6364372"/>
              <a:chOff x="31783986" y="1107477"/>
              <a:chExt cx="4608152" cy="6364372"/>
            </a:xfrm>
          </p:grpSpPr>
          <p:sp>
            <p:nvSpPr>
              <p:cNvPr id="587" name="TextBox 586"/>
              <p:cNvSpPr txBox="1"/>
              <p:nvPr/>
            </p:nvSpPr>
            <p:spPr>
              <a:xfrm>
                <a:off x="32668042" y="1107477"/>
                <a:ext cx="3724096" cy="707886"/>
              </a:xfrm>
              <a:prstGeom prst="rect">
                <a:avLst/>
              </a:prstGeom>
              <a:noFill/>
            </p:spPr>
            <p:txBody>
              <a:bodyPr wrap="none" rtlCol="0">
                <a:spAutoFit/>
              </a:bodyPr>
              <a:lstStyle/>
              <a:p>
                <a:pPr algn="ctr"/>
                <a:r>
                  <a:rPr lang="en-US" sz="4000" dirty="0">
                    <a:latin typeface="Georgia" panose="02040502050405020303" pitchFamily="18" charset="0"/>
                    <a:cs typeface="Helvetica" panose="020B0604020202020204" pitchFamily="34" charset="0"/>
                  </a:rPr>
                  <a:t>Gun Homicides</a:t>
                </a:r>
              </a:p>
            </p:txBody>
          </p:sp>
          <p:grpSp>
            <p:nvGrpSpPr>
              <p:cNvPr id="6" name="Group 5"/>
              <p:cNvGrpSpPr/>
              <p:nvPr/>
            </p:nvGrpSpPr>
            <p:grpSpPr>
              <a:xfrm>
                <a:off x="31783986" y="1985449"/>
                <a:ext cx="4572000" cy="5486400"/>
                <a:chOff x="31783986" y="1985449"/>
                <a:chExt cx="4572000" cy="5486400"/>
              </a:xfrm>
            </p:grpSpPr>
            <p:pic>
              <p:nvPicPr>
                <p:cNvPr id="586" name="Picture 58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783986" y="1985449"/>
                  <a:ext cx="4572000" cy="5486400"/>
                </a:xfrm>
                <a:prstGeom prst="rect">
                  <a:avLst/>
                </a:prstGeom>
              </p:spPr>
            </p:pic>
            <p:pic>
              <p:nvPicPr>
                <p:cNvPr id="5" name="Picture 4"/>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3083" b="2189"/>
                <a:stretch/>
              </p:blipFill>
              <p:spPr>
                <a:xfrm>
                  <a:off x="33051751" y="6433154"/>
                  <a:ext cx="257853" cy="356616"/>
                </a:xfrm>
                <a:prstGeom prst="rect">
                  <a:avLst/>
                </a:prstGeom>
              </p:spPr>
            </p:pic>
          </p:grpSp>
        </p:grpSp>
        <p:sp>
          <p:nvSpPr>
            <p:cNvPr id="584" name="Rounded Rectangle 583"/>
            <p:cNvSpPr/>
            <p:nvPr/>
          </p:nvSpPr>
          <p:spPr>
            <a:xfrm>
              <a:off x="34951021" y="3330101"/>
              <a:ext cx="2997106" cy="193346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solidFill>
                    <a:schemeClr val="tx1"/>
                  </a:solidFill>
                  <a:latin typeface="Cambria" panose="02040503050406030204" pitchFamily="18" charset="0"/>
                </a:rPr>
                <a:t>LOOK! The USA has only </a:t>
              </a:r>
              <a:r>
                <a:rPr lang="en-US" sz="2400" b="1" dirty="0">
                  <a:solidFill>
                    <a:srgbClr val="FF0000"/>
                  </a:solidFill>
                  <a:latin typeface="Cambria" panose="02040503050406030204" pitchFamily="18" charset="0"/>
                </a:rPr>
                <a:t>1/10</a:t>
              </a:r>
              <a:r>
                <a:rPr lang="en-US" sz="2400" b="1" baseline="30000" dirty="0">
                  <a:solidFill>
                    <a:srgbClr val="FF0000"/>
                  </a:solidFill>
                  <a:latin typeface="Cambria" panose="02040503050406030204" pitchFamily="18" charset="0"/>
                </a:rPr>
                <a:t>th</a:t>
              </a:r>
              <a:r>
                <a:rPr lang="en-US" sz="2400" b="1" dirty="0">
                  <a:solidFill>
                    <a:srgbClr val="FF0000"/>
                  </a:solidFill>
                  <a:latin typeface="Cambria" panose="02040503050406030204" pitchFamily="18" charset="0"/>
                </a:rPr>
                <a:t> </a:t>
              </a:r>
              <a:r>
                <a:rPr lang="en-US" sz="2400" dirty="0">
                  <a:solidFill>
                    <a:schemeClr val="tx1"/>
                  </a:solidFill>
                  <a:latin typeface="Cambria" panose="02040503050406030204" pitchFamily="18" charset="0"/>
                </a:rPr>
                <a:t>as many gun murders as the most violent country!!!</a:t>
              </a:r>
            </a:p>
          </p:txBody>
        </p:sp>
        <p:cxnSp>
          <p:nvCxnSpPr>
            <p:cNvPr id="585" name="Straight Arrow Connector 584"/>
            <p:cNvCxnSpPr/>
            <p:nvPr/>
          </p:nvCxnSpPr>
          <p:spPr>
            <a:xfrm flipH="1">
              <a:off x="33673778" y="4512202"/>
              <a:ext cx="1240914" cy="1696947"/>
            </a:xfrm>
            <a:prstGeom prst="straightConnector1">
              <a:avLst/>
            </a:prstGeom>
            <a:ln w="635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grpSp>
      <p:cxnSp>
        <p:nvCxnSpPr>
          <p:cNvPr id="588" name="Straight Connector 587"/>
          <p:cNvCxnSpPr/>
          <p:nvPr/>
        </p:nvCxnSpPr>
        <p:spPr>
          <a:xfrm flipV="1">
            <a:off x="31477221" y="2157938"/>
            <a:ext cx="0" cy="384522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89" name="Rectangle 588"/>
          <p:cNvSpPr/>
          <p:nvPr/>
        </p:nvSpPr>
        <p:spPr>
          <a:xfrm>
            <a:off x="20659276" y="566536"/>
            <a:ext cx="3939232" cy="6914474"/>
          </a:xfrm>
          <a:prstGeom prst="rect">
            <a:avLst/>
          </a:prstGeom>
          <a:solidFill>
            <a:srgbClr val="FFCDCD">
              <a:alpha val="25000"/>
            </a:srgbClr>
          </a:solidFill>
          <a:ln w="635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r>
              <a:rPr lang="en-US" sz="2400" dirty="0">
                <a:solidFill>
                  <a:schemeClr val="tx1"/>
                </a:solidFill>
                <a:latin typeface="Cambria" panose="02040503050406030204" pitchFamily="18" charset="0"/>
              </a:rPr>
              <a:t>These two visualizations were generated using the </a:t>
            </a:r>
            <a:r>
              <a:rPr lang="en-US" sz="2400" b="1" dirty="0">
                <a:solidFill>
                  <a:schemeClr val="tx1"/>
                </a:solidFill>
                <a:latin typeface="Cambria" panose="02040503050406030204" pitchFamily="18" charset="0"/>
              </a:rPr>
              <a:t>exact same </a:t>
            </a:r>
            <a:r>
              <a:rPr lang="en-US" sz="2400" dirty="0">
                <a:solidFill>
                  <a:schemeClr val="tx1"/>
                </a:solidFill>
                <a:latin typeface="Cambria" panose="02040503050406030204" pitchFamily="18" charset="0"/>
              </a:rPr>
              <a:t>procedure and the </a:t>
            </a:r>
            <a:r>
              <a:rPr lang="en-US" sz="2400" b="1" dirty="0">
                <a:solidFill>
                  <a:schemeClr val="tx1"/>
                </a:solidFill>
                <a:latin typeface="Cambria" panose="02040503050406030204" pitchFamily="18" charset="0"/>
              </a:rPr>
              <a:t>exact same </a:t>
            </a:r>
            <a:r>
              <a:rPr lang="en-US" sz="2400" dirty="0">
                <a:solidFill>
                  <a:schemeClr val="tx1"/>
                </a:solidFill>
                <a:latin typeface="Cambria" panose="02040503050406030204" pitchFamily="18" charset="0"/>
              </a:rPr>
              <a:t>data. The only difference is that the left graph was constructed only considering an official list of developed countries. </a:t>
            </a:r>
          </a:p>
          <a:p>
            <a:endParaRPr lang="en-US" sz="2400" dirty="0">
              <a:solidFill>
                <a:schemeClr val="tx1"/>
              </a:solidFill>
              <a:latin typeface="Cambria" panose="02040503050406030204" pitchFamily="18" charset="0"/>
            </a:endParaRPr>
          </a:p>
          <a:p>
            <a:r>
              <a:rPr lang="en-US" sz="2400" dirty="0">
                <a:solidFill>
                  <a:schemeClr val="tx1"/>
                </a:solidFill>
                <a:latin typeface="Cambria" panose="02040503050406030204" pitchFamily="18" charset="0"/>
              </a:rPr>
              <a:t>The graphs tell very different stories, but </a:t>
            </a:r>
          </a:p>
          <a:p>
            <a:r>
              <a:rPr lang="en-US" sz="2400" b="1" dirty="0">
                <a:solidFill>
                  <a:schemeClr val="tx1"/>
                </a:solidFill>
                <a:latin typeface="Cambria" panose="02040503050406030204" pitchFamily="18" charset="0"/>
              </a:rPr>
              <a:t>is either of them wrong? </a:t>
            </a:r>
            <a:r>
              <a:rPr lang="en-US" sz="2400" dirty="0">
                <a:solidFill>
                  <a:schemeClr val="tx1"/>
                </a:solidFill>
                <a:latin typeface="Cambria" panose="02040503050406030204" pitchFamily="18" charset="0"/>
              </a:rPr>
              <a:t>Maybe it makes sense to just compare USA to developed countries … or maybe that decision was made because it supports the author’s views.</a:t>
            </a:r>
          </a:p>
        </p:txBody>
      </p:sp>
      <p:sp>
        <p:nvSpPr>
          <p:cNvPr id="629" name="Rectangle 628"/>
          <p:cNvSpPr/>
          <p:nvPr/>
        </p:nvSpPr>
        <p:spPr>
          <a:xfrm>
            <a:off x="20731074" y="22047277"/>
            <a:ext cx="17376584" cy="2554021"/>
          </a:xfrm>
          <a:prstGeom prst="rect">
            <a:avLst/>
          </a:prstGeom>
          <a:solidFill>
            <a:srgbClr val="FFCDCD">
              <a:alpha val="25000"/>
            </a:srgbClr>
          </a:solidFill>
          <a:ln w="635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r>
              <a:rPr lang="en-US" sz="2400" dirty="0">
                <a:solidFill>
                  <a:schemeClr val="tx1"/>
                </a:solidFill>
                <a:latin typeface="Cambria" panose="02040503050406030204" pitchFamily="18" charset="0"/>
              </a:rPr>
              <a:t>These two maps are both generated using the general goal of showing </a:t>
            </a:r>
            <a:r>
              <a:rPr lang="en-US" sz="2400" b="1" dirty="0">
                <a:solidFill>
                  <a:schemeClr val="tx1"/>
                </a:solidFill>
                <a:latin typeface="Cambria" panose="02040503050406030204" pitchFamily="18" charset="0"/>
              </a:rPr>
              <a:t>how popular firearms are in each state</a:t>
            </a:r>
            <a:r>
              <a:rPr lang="en-US" sz="2400" dirty="0">
                <a:solidFill>
                  <a:schemeClr val="tx1"/>
                </a:solidFill>
                <a:latin typeface="Cambria" panose="02040503050406030204" pitchFamily="18" charset="0"/>
              </a:rPr>
              <a:t>. In this case, the choice of data used to show it produce wildly different visualizations. On the left, the data used described the number of </a:t>
            </a:r>
            <a:r>
              <a:rPr lang="en-US" sz="2400" b="1" dirty="0">
                <a:solidFill>
                  <a:schemeClr val="tx1"/>
                </a:solidFill>
                <a:latin typeface="Cambria" panose="02040503050406030204" pitchFamily="18" charset="0"/>
              </a:rPr>
              <a:t>Registered Guns</a:t>
            </a:r>
            <a:r>
              <a:rPr lang="en-US" sz="2400" dirty="0">
                <a:solidFill>
                  <a:schemeClr val="tx1"/>
                </a:solidFill>
                <a:latin typeface="Cambria" panose="02040503050406030204" pitchFamily="18" charset="0"/>
              </a:rPr>
              <a:t>, which is highly dependent on the varying requirement for registration from state to state. Compare this to the number of </a:t>
            </a:r>
            <a:r>
              <a:rPr lang="en-US" sz="2400" b="1" dirty="0">
                <a:solidFill>
                  <a:schemeClr val="tx1"/>
                </a:solidFill>
                <a:latin typeface="Cambria" panose="02040503050406030204" pitchFamily="18" charset="0"/>
              </a:rPr>
              <a:t>Gun Owners, </a:t>
            </a:r>
            <a:r>
              <a:rPr lang="en-US" sz="2400" dirty="0">
                <a:solidFill>
                  <a:schemeClr val="tx1"/>
                </a:solidFill>
                <a:latin typeface="Cambria" panose="02040503050406030204" pitchFamily="18" charset="0"/>
              </a:rPr>
              <a:t>which used data collected from a volunteer-based survey, and the picture changes dramatically. So much so that Idaho changed from being in the </a:t>
            </a:r>
            <a:r>
              <a:rPr lang="en-US" sz="2400" b="1" dirty="0">
                <a:solidFill>
                  <a:schemeClr val="tx1"/>
                </a:solidFill>
                <a:latin typeface="Cambria" panose="02040503050406030204" pitchFamily="18" charset="0"/>
              </a:rPr>
              <a:t>top 5</a:t>
            </a:r>
            <a:r>
              <a:rPr lang="en-US" sz="2400" dirty="0">
                <a:solidFill>
                  <a:schemeClr val="tx1"/>
                </a:solidFill>
                <a:latin typeface="Cambria" panose="02040503050406030204" pitchFamily="18" charset="0"/>
              </a:rPr>
              <a:t> most </a:t>
            </a:r>
            <a:r>
              <a:rPr lang="en-US" sz="2400" i="1" dirty="0">
                <a:solidFill>
                  <a:schemeClr val="tx1"/>
                </a:solidFill>
                <a:latin typeface="Cambria" panose="02040503050406030204" pitchFamily="18" charset="0"/>
              </a:rPr>
              <a:t>guns</a:t>
            </a:r>
            <a:r>
              <a:rPr lang="en-US" sz="2400" dirty="0">
                <a:solidFill>
                  <a:schemeClr val="tx1"/>
                </a:solidFill>
                <a:latin typeface="Cambria" panose="02040503050406030204" pitchFamily="18" charset="0"/>
              </a:rPr>
              <a:t> per capita to the </a:t>
            </a:r>
            <a:r>
              <a:rPr lang="en-US" sz="2400" b="1" dirty="0">
                <a:solidFill>
                  <a:schemeClr val="tx1"/>
                </a:solidFill>
                <a:latin typeface="Cambria" panose="02040503050406030204" pitchFamily="18" charset="0"/>
              </a:rPr>
              <a:t>bottom 5</a:t>
            </a:r>
            <a:r>
              <a:rPr lang="en-US" sz="2400" dirty="0">
                <a:solidFill>
                  <a:schemeClr val="tx1"/>
                </a:solidFill>
                <a:latin typeface="Cambria" panose="02040503050406030204" pitchFamily="18" charset="0"/>
              </a:rPr>
              <a:t> most </a:t>
            </a:r>
            <a:r>
              <a:rPr lang="en-US" sz="2400" i="1" dirty="0">
                <a:solidFill>
                  <a:schemeClr val="tx1"/>
                </a:solidFill>
                <a:latin typeface="Cambria" panose="02040503050406030204" pitchFamily="18" charset="0"/>
              </a:rPr>
              <a:t>gun owners </a:t>
            </a:r>
            <a:r>
              <a:rPr lang="en-US" sz="2400" dirty="0">
                <a:solidFill>
                  <a:schemeClr val="tx1"/>
                </a:solidFill>
                <a:latin typeface="Cambria" panose="02040503050406030204" pitchFamily="18" charset="0"/>
              </a:rPr>
              <a:t>per capita! These discrepancies make it very difficult to make a clear interpretation of either data set.</a:t>
            </a:r>
            <a:endParaRPr lang="en-US" sz="2400" b="1" dirty="0">
              <a:solidFill>
                <a:schemeClr val="tx1"/>
              </a:solidFill>
              <a:latin typeface="Cambria" panose="02040503050406030204" pitchFamily="18" charset="0"/>
            </a:endParaRPr>
          </a:p>
        </p:txBody>
      </p:sp>
      <p:sp>
        <p:nvSpPr>
          <p:cNvPr id="574" name="Rectangle 573"/>
          <p:cNvSpPr/>
          <p:nvPr/>
        </p:nvSpPr>
        <p:spPr>
          <a:xfrm>
            <a:off x="14830325" y="5982701"/>
            <a:ext cx="5259275" cy="6159522"/>
          </a:xfrm>
          <a:prstGeom prst="rect">
            <a:avLst/>
          </a:prstGeom>
          <a:solidFill>
            <a:srgbClr val="FFCDCD">
              <a:alpha val="25000"/>
            </a:srgbClr>
          </a:solidFill>
          <a:ln w="635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r>
              <a:rPr lang="en-US" sz="2400" dirty="0">
                <a:solidFill>
                  <a:schemeClr val="tx1"/>
                </a:solidFill>
                <a:latin typeface="Cambria" panose="02040503050406030204" pitchFamily="18" charset="0"/>
              </a:rPr>
              <a:t>This is an attempt to be completely unbiased towards any particular argument, but </a:t>
            </a:r>
            <a:r>
              <a:rPr lang="en-US" sz="2400" b="1" dirty="0">
                <a:solidFill>
                  <a:schemeClr val="tx1"/>
                </a:solidFill>
                <a:latin typeface="Cambria" panose="02040503050406030204" pitchFamily="18" charset="0"/>
              </a:rPr>
              <a:t>even that is difficult</a:t>
            </a:r>
            <a:r>
              <a:rPr lang="en-US" sz="2400" dirty="0">
                <a:solidFill>
                  <a:schemeClr val="tx1"/>
                </a:solidFill>
                <a:latin typeface="Cambria" panose="02040503050406030204" pitchFamily="18" charset="0"/>
              </a:rPr>
              <a:t>. The majority of gun-related data is collected by organizations supporting specific viewpoints, so even the data collection and organization is often </a:t>
            </a:r>
            <a:r>
              <a:rPr lang="en-US" sz="2400" b="1" dirty="0">
                <a:solidFill>
                  <a:schemeClr val="tx1"/>
                </a:solidFill>
                <a:latin typeface="Cambria" panose="02040503050406030204" pitchFamily="18" charset="0"/>
              </a:rPr>
              <a:t>biased</a:t>
            </a:r>
            <a:r>
              <a:rPr lang="en-US" sz="2400" dirty="0">
                <a:solidFill>
                  <a:schemeClr val="tx1"/>
                </a:solidFill>
                <a:latin typeface="Cambria" panose="02040503050406030204" pitchFamily="18" charset="0"/>
              </a:rPr>
              <a:t>. </a:t>
            </a:r>
          </a:p>
          <a:p>
            <a:endParaRPr lang="en-US" sz="2400" dirty="0">
              <a:solidFill>
                <a:schemeClr val="tx1"/>
              </a:solidFill>
              <a:latin typeface="Cambria" panose="02040503050406030204" pitchFamily="18" charset="0"/>
            </a:endParaRPr>
          </a:p>
          <a:p>
            <a:r>
              <a:rPr lang="en-US" sz="2400" dirty="0">
                <a:solidFill>
                  <a:schemeClr val="tx1"/>
                </a:solidFill>
                <a:latin typeface="Cambria" panose="02040503050406030204" pitchFamily="18" charset="0"/>
              </a:rPr>
              <a:t>For this data, gun laws were arranged into categories by the Brady Campaign, a nonprofit supporting gun control. Hopefully, the data isn’t inherently biased, but the priorities of the group undoubtedly come into play within the data organization.</a:t>
            </a:r>
          </a:p>
        </p:txBody>
      </p:sp>
      <p:grpSp>
        <p:nvGrpSpPr>
          <p:cNvPr id="514" name="Group 513"/>
          <p:cNvGrpSpPr/>
          <p:nvPr/>
        </p:nvGrpSpPr>
        <p:grpSpPr>
          <a:xfrm>
            <a:off x="2997333" y="19834128"/>
            <a:ext cx="15201900" cy="2681725"/>
            <a:chOff x="1054100" y="19290624"/>
            <a:chExt cx="15201900" cy="2681725"/>
          </a:xfrm>
        </p:grpSpPr>
        <p:sp>
          <p:nvSpPr>
            <p:cNvPr id="553" name="Rounded Rectangle 552"/>
            <p:cNvSpPr/>
            <p:nvPr/>
          </p:nvSpPr>
          <p:spPr>
            <a:xfrm>
              <a:off x="1054100" y="19290624"/>
              <a:ext cx="15201900" cy="2681725"/>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6222"/>
            </a:p>
          </p:txBody>
        </p:sp>
        <p:sp>
          <p:nvSpPr>
            <p:cNvPr id="554" name="TextBox 553"/>
            <p:cNvSpPr txBox="1"/>
            <p:nvPr/>
          </p:nvSpPr>
          <p:spPr>
            <a:xfrm>
              <a:off x="1526081" y="19923064"/>
              <a:ext cx="14335916" cy="338554"/>
            </a:xfrm>
            <a:prstGeom prst="rect">
              <a:avLst/>
            </a:prstGeom>
            <a:noFill/>
          </p:spPr>
          <p:txBody>
            <a:bodyPr wrap="square" rtlCol="0">
              <a:spAutoFit/>
            </a:bodyPr>
            <a:lstStyle/>
            <a:p>
              <a:r>
                <a:rPr lang="en-US" sz="1600" dirty="0">
                  <a:latin typeface="Cambria" panose="02040503050406030204" pitchFamily="18" charset="0"/>
                  <a:cs typeface="Helvetica" panose="020B0604020202020204" pitchFamily="34" charset="0"/>
                </a:rPr>
                <a:t>These laws serve to limit the possession of guns by dangerous categories of people; including violent juvenile offenders, the severely mentally ill, drug abusers, etc. </a:t>
              </a:r>
            </a:p>
          </p:txBody>
        </p:sp>
        <p:sp>
          <p:nvSpPr>
            <p:cNvPr id="555" name="Rectangle 554"/>
            <p:cNvSpPr/>
            <p:nvPr/>
          </p:nvSpPr>
          <p:spPr>
            <a:xfrm>
              <a:off x="1296000" y="20057189"/>
              <a:ext cx="149860" cy="149860"/>
            </a:xfrm>
            <a:prstGeom prst="rect">
              <a:avLst/>
            </a:prstGeom>
            <a:solidFill>
              <a:srgbClr val="E6AB0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6222"/>
            </a:p>
          </p:txBody>
        </p:sp>
        <p:sp>
          <p:nvSpPr>
            <p:cNvPr id="556" name="Rectangle 555"/>
            <p:cNvSpPr/>
            <p:nvPr/>
          </p:nvSpPr>
          <p:spPr>
            <a:xfrm>
              <a:off x="1296000" y="20312158"/>
              <a:ext cx="149860" cy="149860"/>
            </a:xfrm>
            <a:prstGeom prst="rect">
              <a:avLst/>
            </a:prstGeom>
            <a:solidFill>
              <a:srgbClr val="66A61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6222"/>
            </a:p>
          </p:txBody>
        </p:sp>
        <p:sp>
          <p:nvSpPr>
            <p:cNvPr id="557" name="Rectangle 556"/>
            <p:cNvSpPr/>
            <p:nvPr/>
          </p:nvSpPr>
          <p:spPr>
            <a:xfrm>
              <a:off x="1296000" y="20567127"/>
              <a:ext cx="149860" cy="149860"/>
            </a:xfrm>
            <a:prstGeom prst="rect">
              <a:avLst/>
            </a:prstGeom>
            <a:solidFill>
              <a:srgbClr val="E729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6222"/>
            </a:p>
          </p:txBody>
        </p:sp>
        <p:sp>
          <p:nvSpPr>
            <p:cNvPr id="558" name="Rectangle 557"/>
            <p:cNvSpPr/>
            <p:nvPr/>
          </p:nvSpPr>
          <p:spPr>
            <a:xfrm>
              <a:off x="1296000" y="20822096"/>
              <a:ext cx="149860" cy="149860"/>
            </a:xfrm>
            <a:prstGeom prst="rect">
              <a:avLst/>
            </a:prstGeom>
            <a:solidFill>
              <a:srgbClr val="7570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6222"/>
            </a:p>
          </p:txBody>
        </p:sp>
        <p:sp>
          <p:nvSpPr>
            <p:cNvPr id="559" name="Rectangle 558"/>
            <p:cNvSpPr/>
            <p:nvPr/>
          </p:nvSpPr>
          <p:spPr>
            <a:xfrm>
              <a:off x="1296000" y="21077065"/>
              <a:ext cx="149860" cy="149860"/>
            </a:xfrm>
            <a:prstGeom prst="rect">
              <a:avLst/>
            </a:prstGeom>
            <a:solidFill>
              <a:srgbClr val="D95F0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6222"/>
            </a:p>
          </p:txBody>
        </p:sp>
        <p:sp>
          <p:nvSpPr>
            <p:cNvPr id="560" name="Rectangle 559"/>
            <p:cNvSpPr/>
            <p:nvPr/>
          </p:nvSpPr>
          <p:spPr>
            <a:xfrm>
              <a:off x="1296000" y="21332036"/>
              <a:ext cx="149860" cy="149860"/>
            </a:xfrm>
            <a:prstGeom prst="rect">
              <a:avLst/>
            </a:prstGeom>
            <a:solidFill>
              <a:srgbClr val="1B9F7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6222"/>
            </a:p>
          </p:txBody>
        </p:sp>
        <p:sp>
          <p:nvSpPr>
            <p:cNvPr id="561" name="TextBox 560"/>
            <p:cNvSpPr txBox="1"/>
            <p:nvPr/>
          </p:nvSpPr>
          <p:spPr>
            <a:xfrm>
              <a:off x="1526080" y="20185624"/>
              <a:ext cx="14513711" cy="338554"/>
            </a:xfrm>
            <a:prstGeom prst="rect">
              <a:avLst/>
            </a:prstGeom>
            <a:noFill/>
          </p:spPr>
          <p:txBody>
            <a:bodyPr wrap="square" rtlCol="0">
              <a:spAutoFit/>
            </a:bodyPr>
            <a:lstStyle/>
            <a:p>
              <a:r>
                <a:rPr lang="en-US" sz="1600" dirty="0">
                  <a:latin typeface="Cambria" panose="02040503050406030204" pitchFamily="18" charset="0"/>
                  <a:cs typeface="Helvetica" panose="020B0604020202020204" pitchFamily="34" charset="0"/>
                </a:rPr>
                <a:t>These laws encourage law enforcement to secure firearms already possessed by a person when they become a member of the above dangerous categories.</a:t>
              </a:r>
            </a:p>
          </p:txBody>
        </p:sp>
        <p:sp>
          <p:nvSpPr>
            <p:cNvPr id="562" name="TextBox 561"/>
            <p:cNvSpPr txBox="1"/>
            <p:nvPr/>
          </p:nvSpPr>
          <p:spPr>
            <a:xfrm>
              <a:off x="1526080" y="20448184"/>
              <a:ext cx="14647061" cy="338554"/>
            </a:xfrm>
            <a:prstGeom prst="rect">
              <a:avLst/>
            </a:prstGeom>
            <a:noFill/>
          </p:spPr>
          <p:txBody>
            <a:bodyPr wrap="square" rtlCol="0">
              <a:spAutoFit/>
            </a:bodyPr>
            <a:lstStyle/>
            <a:p>
              <a:r>
                <a:rPr lang="en-US" sz="1600" dirty="0">
                  <a:latin typeface="Cambria" panose="02040503050406030204" pitchFamily="18" charset="0"/>
                  <a:cs typeface="Helvetica" panose="020B0604020202020204" pitchFamily="34" charset="0"/>
                </a:rPr>
                <a:t>These laws attempt to limit the sale of weapons from legal gun dealers to criminals. This can include requiring a sales license, the videotaping of sales, and more.</a:t>
              </a:r>
            </a:p>
          </p:txBody>
        </p:sp>
        <p:sp>
          <p:nvSpPr>
            <p:cNvPr id="563" name="TextBox 562"/>
            <p:cNvSpPr txBox="1"/>
            <p:nvPr/>
          </p:nvSpPr>
          <p:spPr>
            <a:xfrm>
              <a:off x="1526080" y="20710744"/>
              <a:ext cx="13846961" cy="338554"/>
            </a:xfrm>
            <a:prstGeom prst="rect">
              <a:avLst/>
            </a:prstGeom>
            <a:noFill/>
          </p:spPr>
          <p:txBody>
            <a:bodyPr wrap="square" rtlCol="0">
              <a:spAutoFit/>
            </a:bodyPr>
            <a:lstStyle/>
            <a:p>
              <a:r>
                <a:rPr lang="en-US" sz="1600" dirty="0">
                  <a:latin typeface="Cambria" panose="02040503050406030204" pitchFamily="18" charset="0"/>
                  <a:cs typeface="Helvetica" panose="020B0604020202020204" pitchFamily="34" charset="0"/>
                </a:rPr>
                <a:t>State laws that require gun purchasers to be subject to a background check. Requirements differ: all gun sales, all handgun sales, all gun show sales, etc.</a:t>
              </a:r>
            </a:p>
          </p:txBody>
        </p:sp>
        <p:sp>
          <p:nvSpPr>
            <p:cNvPr id="564" name="TextBox 563"/>
            <p:cNvSpPr txBox="1"/>
            <p:nvPr/>
          </p:nvSpPr>
          <p:spPr>
            <a:xfrm>
              <a:off x="1526081" y="20973304"/>
              <a:ext cx="14335916" cy="338554"/>
            </a:xfrm>
            <a:prstGeom prst="rect">
              <a:avLst/>
            </a:prstGeom>
            <a:noFill/>
          </p:spPr>
          <p:txBody>
            <a:bodyPr wrap="square" rtlCol="0">
              <a:spAutoFit/>
            </a:bodyPr>
            <a:lstStyle/>
            <a:p>
              <a:r>
                <a:rPr lang="en-US" sz="1600" dirty="0">
                  <a:latin typeface="Cambria" panose="02040503050406030204" pitchFamily="18" charset="0"/>
                  <a:cs typeface="Helvetica" panose="020B0604020202020204" pitchFamily="34" charset="0"/>
                </a:rPr>
                <a:t>Law enforcement officers have full discretion to determine who is lawfully able to carry a gun.</a:t>
              </a:r>
            </a:p>
          </p:txBody>
        </p:sp>
        <p:sp>
          <p:nvSpPr>
            <p:cNvPr id="565" name="TextBox 564"/>
            <p:cNvSpPr txBox="1"/>
            <p:nvPr/>
          </p:nvSpPr>
          <p:spPr>
            <a:xfrm>
              <a:off x="1526080" y="21235864"/>
              <a:ext cx="14647061" cy="338554"/>
            </a:xfrm>
            <a:prstGeom prst="rect">
              <a:avLst/>
            </a:prstGeom>
            <a:noFill/>
          </p:spPr>
          <p:txBody>
            <a:bodyPr wrap="square" rtlCol="0">
              <a:spAutoFit/>
            </a:bodyPr>
            <a:lstStyle/>
            <a:p>
              <a:r>
                <a:rPr lang="en-US" sz="1600" dirty="0">
                  <a:latin typeface="Cambria" panose="02040503050406030204" pitchFamily="18" charset="0"/>
                  <a:cs typeface="Helvetica" panose="020B0604020202020204" pitchFamily="34" charset="0"/>
                </a:rPr>
                <a:t>Gun buyers are screened before they are permitted to purchase a firearm. This can include especially thorough background checks and training requirements.</a:t>
              </a:r>
            </a:p>
          </p:txBody>
        </p:sp>
        <p:sp>
          <p:nvSpPr>
            <p:cNvPr id="566" name="TextBox 565"/>
            <p:cNvSpPr txBox="1"/>
            <p:nvPr/>
          </p:nvSpPr>
          <p:spPr>
            <a:xfrm>
              <a:off x="1526080" y="21498421"/>
              <a:ext cx="14647061" cy="338554"/>
            </a:xfrm>
            <a:prstGeom prst="rect">
              <a:avLst/>
            </a:prstGeom>
            <a:noFill/>
          </p:spPr>
          <p:txBody>
            <a:bodyPr wrap="square" rtlCol="0">
              <a:spAutoFit/>
            </a:bodyPr>
            <a:lstStyle/>
            <a:p>
              <a:r>
                <a:rPr lang="en-US" sz="1600" dirty="0">
                  <a:latin typeface="Cambria" panose="02040503050406030204" pitchFamily="18" charset="0"/>
                  <a:cs typeface="Helvetica" panose="020B0604020202020204" pitchFamily="34" charset="0"/>
                </a:rPr>
                <a:t>1 ‘X’ indicates minimal to no state gun control restrictions, while 4 indicates the state is in the top 25% of states for most restrictions, according to the Brady Campaign.</a:t>
              </a:r>
            </a:p>
          </p:txBody>
        </p:sp>
        <p:sp>
          <p:nvSpPr>
            <p:cNvPr id="567" name="TextBox 566"/>
            <p:cNvSpPr txBox="1"/>
            <p:nvPr/>
          </p:nvSpPr>
          <p:spPr>
            <a:xfrm>
              <a:off x="1176512" y="21476928"/>
              <a:ext cx="414236" cy="338554"/>
            </a:xfrm>
            <a:prstGeom prst="rect">
              <a:avLst/>
            </a:prstGeom>
            <a:noFill/>
          </p:spPr>
          <p:txBody>
            <a:bodyPr wrap="square" rtlCol="0">
              <a:spAutoFit/>
            </a:bodyPr>
            <a:lstStyle/>
            <a:p>
              <a:pPr algn="ctr"/>
              <a:r>
                <a:rPr lang="en-US" sz="1600" dirty="0">
                  <a:latin typeface="Cambria" panose="02040503050406030204" pitchFamily="18" charset="0"/>
                  <a:cs typeface="Helvetica" panose="020B0604020202020204" pitchFamily="34" charset="0"/>
                </a:rPr>
                <a:t>xx</a:t>
              </a:r>
            </a:p>
          </p:txBody>
        </p:sp>
        <p:sp>
          <p:nvSpPr>
            <p:cNvPr id="568" name="TextBox 567"/>
            <p:cNvSpPr txBox="1"/>
            <p:nvPr/>
          </p:nvSpPr>
          <p:spPr>
            <a:xfrm>
              <a:off x="6076043" y="19443024"/>
              <a:ext cx="5158014" cy="461665"/>
            </a:xfrm>
            <a:prstGeom prst="rect">
              <a:avLst/>
            </a:prstGeom>
            <a:noFill/>
          </p:spPr>
          <p:txBody>
            <a:bodyPr wrap="square" rtlCol="0">
              <a:spAutoFit/>
            </a:bodyPr>
            <a:lstStyle/>
            <a:p>
              <a:pPr algn="ctr"/>
              <a:r>
                <a:rPr lang="en-US" sz="2400" dirty="0">
                  <a:latin typeface="Georgia" panose="02040502050405020303" pitchFamily="18" charset="0"/>
                  <a:cs typeface="Helvetica" panose="020B0604020202020204" pitchFamily="34" charset="0"/>
                </a:rPr>
                <a:t>What kinds of laws are shown here?</a:t>
              </a:r>
            </a:p>
          </p:txBody>
        </p:sp>
      </p:grpSp>
      <p:sp>
        <p:nvSpPr>
          <p:cNvPr id="516" name="TextBox 515"/>
          <p:cNvSpPr txBox="1"/>
          <p:nvPr/>
        </p:nvSpPr>
        <p:spPr>
          <a:xfrm>
            <a:off x="764138" y="5794311"/>
            <a:ext cx="5113901" cy="1569660"/>
          </a:xfrm>
          <a:prstGeom prst="rect">
            <a:avLst/>
          </a:prstGeom>
          <a:noFill/>
        </p:spPr>
        <p:txBody>
          <a:bodyPr wrap="none" rtlCol="0">
            <a:spAutoFit/>
          </a:bodyPr>
          <a:lstStyle/>
          <a:p>
            <a:pPr algn="ctr"/>
            <a:r>
              <a:rPr lang="en-US" sz="4800" dirty="0">
                <a:latin typeface="Georgia" panose="02040502050405020303" pitchFamily="18" charset="0"/>
                <a:cs typeface="Helvetica" panose="020B0604020202020204" pitchFamily="34" charset="0"/>
              </a:rPr>
              <a:t>Gun Control Laws</a:t>
            </a:r>
          </a:p>
          <a:p>
            <a:pPr algn="ctr"/>
            <a:r>
              <a:rPr lang="en-US" sz="4800" dirty="0">
                <a:latin typeface="Georgia" panose="02040502050405020303" pitchFamily="18" charset="0"/>
                <a:cs typeface="Helvetica" panose="020B0604020202020204" pitchFamily="34" charset="0"/>
              </a:rPr>
              <a:t>around the USA</a:t>
            </a:r>
          </a:p>
        </p:txBody>
      </p:sp>
      <p:grpSp>
        <p:nvGrpSpPr>
          <p:cNvPr id="517" name="Group 516"/>
          <p:cNvGrpSpPr/>
          <p:nvPr/>
        </p:nvGrpSpPr>
        <p:grpSpPr>
          <a:xfrm>
            <a:off x="552621" y="7828033"/>
            <a:ext cx="5235807" cy="1605559"/>
            <a:chOff x="11161370" y="5822791"/>
            <a:chExt cx="5021943" cy="1605559"/>
          </a:xfrm>
        </p:grpSpPr>
        <p:sp>
          <p:nvSpPr>
            <p:cNvPr id="551" name="Rounded Rectangle 550"/>
            <p:cNvSpPr/>
            <p:nvPr/>
          </p:nvSpPr>
          <p:spPr>
            <a:xfrm>
              <a:off x="11161370" y="5822791"/>
              <a:ext cx="5021943" cy="1605559"/>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6222"/>
            </a:p>
          </p:txBody>
        </p:sp>
        <p:sp>
          <p:nvSpPr>
            <p:cNvPr id="552" name="TextBox 551"/>
            <p:cNvSpPr txBox="1"/>
            <p:nvPr/>
          </p:nvSpPr>
          <p:spPr>
            <a:xfrm>
              <a:off x="11259357" y="6025406"/>
              <a:ext cx="4825968" cy="1200329"/>
            </a:xfrm>
            <a:prstGeom prst="rect">
              <a:avLst/>
            </a:prstGeom>
            <a:noFill/>
          </p:spPr>
          <p:txBody>
            <a:bodyPr wrap="square" rtlCol="0">
              <a:spAutoFit/>
            </a:bodyPr>
            <a:lstStyle/>
            <a:p>
              <a:r>
                <a:rPr lang="en-US" sz="2400" dirty="0">
                  <a:latin typeface="Cambria" panose="02040503050406030204" pitchFamily="18" charset="0"/>
                  <a:cs typeface="Helvetica" panose="020B0604020202020204" pitchFamily="34" charset="0"/>
                </a:rPr>
                <a:t>Boxes are </a:t>
              </a:r>
              <a:r>
                <a:rPr lang="en-US" sz="2400" b="1" dirty="0">
                  <a:solidFill>
                    <a:srgbClr val="FF0000"/>
                  </a:solidFill>
                  <a:latin typeface="Cambria" panose="02040503050406030204" pitchFamily="18" charset="0"/>
                  <a:cs typeface="Helvetica" panose="020B0604020202020204" pitchFamily="34" charset="0"/>
                </a:rPr>
                <a:t>colored</a:t>
              </a:r>
              <a:r>
                <a:rPr lang="en-US" sz="2400" dirty="0">
                  <a:latin typeface="Cambria" panose="02040503050406030204" pitchFamily="18" charset="0"/>
                  <a:cs typeface="Helvetica" panose="020B0604020202020204" pitchFamily="34" charset="0"/>
                </a:rPr>
                <a:t> when a state has legislature for a particular category of gun control, listed in the center.</a:t>
              </a:r>
            </a:p>
          </p:txBody>
        </p:sp>
      </p:grpSp>
      <p:grpSp>
        <p:nvGrpSpPr>
          <p:cNvPr id="518" name="Group 517"/>
          <p:cNvGrpSpPr/>
          <p:nvPr/>
        </p:nvGrpSpPr>
        <p:grpSpPr>
          <a:xfrm>
            <a:off x="3220632" y="6711083"/>
            <a:ext cx="12179966" cy="12516308"/>
            <a:chOff x="3227162" y="7186414"/>
            <a:chExt cx="11682458" cy="12516308"/>
          </a:xfrm>
        </p:grpSpPr>
        <p:grpSp>
          <p:nvGrpSpPr>
            <p:cNvPr id="536" name="Group 535"/>
            <p:cNvGrpSpPr/>
            <p:nvPr/>
          </p:nvGrpSpPr>
          <p:grpSpPr>
            <a:xfrm>
              <a:off x="3812299" y="8474987"/>
              <a:ext cx="10300448" cy="10650071"/>
              <a:chOff x="1232647" y="6232712"/>
              <a:chExt cx="10300448" cy="10650071"/>
            </a:xfrm>
          </p:grpSpPr>
          <p:pic>
            <p:nvPicPr>
              <p:cNvPr id="549" name="Picture 548"/>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9919" t="9919" r="12551" b="9919"/>
              <a:stretch/>
            </p:blipFill>
            <p:spPr>
              <a:xfrm>
                <a:off x="1232647" y="6232712"/>
                <a:ext cx="10300448" cy="10650071"/>
              </a:xfrm>
              <a:prstGeom prst="rect">
                <a:avLst/>
              </a:prstGeom>
            </p:spPr>
          </p:pic>
          <p:pic>
            <p:nvPicPr>
              <p:cNvPr id="550" name="Picture 549"/>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2500" t="33912" r="14584" b="34664"/>
              <a:stretch/>
            </p:blipFill>
            <p:spPr>
              <a:xfrm>
                <a:off x="5325595" y="10347325"/>
                <a:ext cx="2678051" cy="2308225"/>
              </a:xfrm>
              <a:prstGeom prst="rect">
                <a:avLst/>
              </a:prstGeom>
            </p:spPr>
          </p:pic>
        </p:grpSp>
        <p:pic>
          <p:nvPicPr>
            <p:cNvPr id="537" name="Picture 536"/>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l="50980" t="31536" r="31932" b="49900"/>
            <a:stretch/>
          </p:blipFill>
          <p:spPr>
            <a:xfrm>
              <a:off x="7060247" y="17971006"/>
              <a:ext cx="1328174" cy="1442884"/>
            </a:xfrm>
            <a:prstGeom prst="rect">
              <a:avLst/>
            </a:prstGeom>
          </p:spPr>
        </p:pic>
        <p:pic>
          <p:nvPicPr>
            <p:cNvPr id="538" name="Picture 537"/>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52941" t="43954" r="32554" b="38431"/>
            <a:stretch/>
          </p:blipFill>
          <p:spPr>
            <a:xfrm>
              <a:off x="12024186" y="16722712"/>
              <a:ext cx="1127374" cy="1369084"/>
            </a:xfrm>
            <a:prstGeom prst="rect">
              <a:avLst/>
            </a:prstGeom>
          </p:spPr>
        </p:pic>
        <p:pic>
          <p:nvPicPr>
            <p:cNvPr id="539" name="Picture 538"/>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64706" t="34150" r="21739" b="52943"/>
            <a:stretch/>
          </p:blipFill>
          <p:spPr>
            <a:xfrm>
              <a:off x="12652660" y="9932132"/>
              <a:ext cx="1053574" cy="1003184"/>
            </a:xfrm>
            <a:prstGeom prst="rect">
              <a:avLst/>
            </a:prstGeom>
          </p:spPr>
        </p:pic>
        <p:pic>
          <p:nvPicPr>
            <p:cNvPr id="540" name="Picture 539"/>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20261" t="27941" r="56349" b="40984"/>
            <a:stretch/>
          </p:blipFill>
          <p:spPr>
            <a:xfrm>
              <a:off x="3227162" y="10174316"/>
              <a:ext cx="1817974" cy="2415284"/>
            </a:xfrm>
            <a:prstGeom prst="rect">
              <a:avLst/>
            </a:prstGeom>
          </p:spPr>
        </p:pic>
        <p:pic>
          <p:nvPicPr>
            <p:cNvPr id="541" name="Picture 540"/>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70915" t="29085" r="18246" b="57946"/>
            <a:stretch/>
          </p:blipFill>
          <p:spPr>
            <a:xfrm>
              <a:off x="10408110" y="8474987"/>
              <a:ext cx="842474" cy="1007984"/>
            </a:xfrm>
            <a:prstGeom prst="rect">
              <a:avLst/>
            </a:prstGeom>
          </p:spPr>
        </p:pic>
        <p:pic>
          <p:nvPicPr>
            <p:cNvPr id="542" name="Picture 541"/>
            <p:cNvPicPr>
              <a:picLocks noChangeAspect="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l="58333" t="41993" r="24230" b="31578"/>
            <a:stretch/>
          </p:blipFill>
          <p:spPr>
            <a:xfrm>
              <a:off x="13554346" y="13295010"/>
              <a:ext cx="1355274" cy="2054184"/>
            </a:xfrm>
            <a:prstGeom prst="rect">
              <a:avLst/>
            </a:prstGeom>
          </p:spPr>
        </p:pic>
        <p:pic>
          <p:nvPicPr>
            <p:cNvPr id="543" name="Picture 542"/>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38399" t="30228" r="41192" b="47070"/>
            <a:stretch/>
          </p:blipFill>
          <p:spPr>
            <a:xfrm>
              <a:off x="3812299" y="15471413"/>
              <a:ext cx="1586274" cy="1764484"/>
            </a:xfrm>
            <a:prstGeom prst="rect">
              <a:avLst/>
            </a:prstGeom>
          </p:spPr>
        </p:pic>
        <p:pic>
          <p:nvPicPr>
            <p:cNvPr id="544" name="Picture 543"/>
            <p:cNvPicPr>
              <a:picLocks noChangeAspect="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l="34165" t="47778" r="40590" b="31756"/>
            <a:stretch/>
          </p:blipFill>
          <p:spPr>
            <a:xfrm>
              <a:off x="9763450" y="18112047"/>
              <a:ext cx="1962150" cy="1590675"/>
            </a:xfrm>
            <a:prstGeom prst="rect">
              <a:avLst/>
            </a:prstGeom>
          </p:spPr>
        </p:pic>
        <p:grpSp>
          <p:nvGrpSpPr>
            <p:cNvPr id="545" name="Group 544"/>
            <p:cNvGrpSpPr/>
            <p:nvPr/>
          </p:nvGrpSpPr>
          <p:grpSpPr>
            <a:xfrm>
              <a:off x="5917376" y="7186414"/>
              <a:ext cx="2471045" cy="2330005"/>
              <a:chOff x="12108818" y="14433995"/>
              <a:chExt cx="2471045" cy="2330005"/>
            </a:xfrm>
          </p:grpSpPr>
          <p:pic>
            <p:nvPicPr>
              <p:cNvPr id="546" name="Picture 545"/>
              <p:cNvPicPr>
                <a:picLocks noChangeAspect="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l="8497" t="54488" r="73053" b="28340"/>
              <a:stretch/>
            </p:blipFill>
            <p:spPr>
              <a:xfrm>
                <a:off x="12108818" y="14451197"/>
                <a:ext cx="1433961" cy="1334679"/>
              </a:xfrm>
              <a:prstGeom prst="rect">
                <a:avLst/>
              </a:prstGeom>
            </p:spPr>
          </p:pic>
          <p:pic>
            <p:nvPicPr>
              <p:cNvPr id="547" name="Picture 546"/>
              <p:cNvPicPr>
                <a:picLocks noChangeAspect="1"/>
              </p:cNvPicPr>
              <p:nvPr/>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l="14202" t="25654" r="69622" b="44368"/>
              <a:stretch/>
            </p:blipFill>
            <p:spPr>
              <a:xfrm>
                <a:off x="13322563" y="14433995"/>
                <a:ext cx="1257300" cy="2330005"/>
              </a:xfrm>
              <a:prstGeom prst="rect">
                <a:avLst/>
              </a:prstGeom>
            </p:spPr>
          </p:pic>
          <p:pic>
            <p:nvPicPr>
              <p:cNvPr id="548" name="Picture 547"/>
              <p:cNvPicPr>
                <a:picLocks noChangeAspect="1"/>
              </p:cNvPicPr>
              <p:nvPr/>
            </p:nvPicPr>
            <p:blipFill rotWithShape="1">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l="26620" t="59717" r="58901" b="28340"/>
              <a:stretch/>
            </p:blipFill>
            <p:spPr>
              <a:xfrm>
                <a:off x="12417366" y="15481299"/>
                <a:ext cx="1125413" cy="928279"/>
              </a:xfrm>
              <a:prstGeom prst="rect">
                <a:avLst/>
              </a:prstGeom>
            </p:spPr>
          </p:pic>
        </p:grpSp>
      </p:grpSp>
      <p:cxnSp>
        <p:nvCxnSpPr>
          <p:cNvPr id="519" name="Straight Connector 518"/>
          <p:cNvCxnSpPr/>
          <p:nvPr/>
        </p:nvCxnSpPr>
        <p:spPr>
          <a:xfrm>
            <a:off x="3758388" y="13953886"/>
            <a:ext cx="593743" cy="1313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0" name="Straight Arrow Connector 519"/>
          <p:cNvCxnSpPr/>
          <p:nvPr/>
        </p:nvCxnSpPr>
        <p:spPr>
          <a:xfrm flipV="1">
            <a:off x="4352131" y="14069344"/>
            <a:ext cx="958305" cy="1588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21" name="Straight Arrow Connector 520"/>
          <p:cNvCxnSpPr/>
          <p:nvPr/>
        </p:nvCxnSpPr>
        <p:spPr>
          <a:xfrm>
            <a:off x="4352131" y="14085225"/>
            <a:ext cx="1055129" cy="507994"/>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22" name="Straight Arrow Connector 521"/>
          <p:cNvCxnSpPr/>
          <p:nvPr/>
        </p:nvCxnSpPr>
        <p:spPr>
          <a:xfrm flipH="1" flipV="1">
            <a:off x="11823027" y="13674208"/>
            <a:ext cx="3831338" cy="1958958"/>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33" name="TextBox 532"/>
          <p:cNvSpPr txBox="1"/>
          <p:nvPr/>
        </p:nvSpPr>
        <p:spPr>
          <a:xfrm>
            <a:off x="14955153" y="9975027"/>
            <a:ext cx="5031486" cy="461665"/>
          </a:xfrm>
          <a:prstGeom prst="rect">
            <a:avLst/>
          </a:prstGeom>
          <a:noFill/>
        </p:spPr>
        <p:txBody>
          <a:bodyPr wrap="square" rtlCol="0">
            <a:spAutoFit/>
          </a:bodyPr>
          <a:lstStyle/>
          <a:p>
            <a:endParaRPr lang="en-US" sz="2400" dirty="0">
              <a:latin typeface="Cambria" panose="02040503050406030204" pitchFamily="18" charset="0"/>
              <a:cs typeface="Helvetica" panose="020B0604020202020204" pitchFamily="34" charset="0"/>
            </a:endParaRPr>
          </a:p>
        </p:txBody>
      </p:sp>
      <p:sp>
        <p:nvSpPr>
          <p:cNvPr id="525" name="Rounded Rectangle 524"/>
          <p:cNvSpPr/>
          <p:nvPr/>
        </p:nvSpPr>
        <p:spPr>
          <a:xfrm>
            <a:off x="10194639" y="5877546"/>
            <a:ext cx="3256775" cy="1880842"/>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solidFill>
                  <a:schemeClr val="tx1"/>
                </a:solidFill>
                <a:latin typeface="Cambria" panose="02040503050406030204" pitchFamily="18" charset="0"/>
              </a:rPr>
              <a:t>Overall, the </a:t>
            </a:r>
            <a:r>
              <a:rPr lang="en-US" sz="2400" b="1" dirty="0">
                <a:solidFill>
                  <a:schemeClr val="tx1"/>
                </a:solidFill>
                <a:latin typeface="Cambria" panose="02040503050406030204" pitchFamily="18" charset="0"/>
              </a:rPr>
              <a:t>Pacific</a:t>
            </a:r>
            <a:r>
              <a:rPr lang="en-US" sz="2400" dirty="0">
                <a:solidFill>
                  <a:schemeClr val="tx1"/>
                </a:solidFill>
                <a:latin typeface="Cambria" panose="02040503050406030204" pitchFamily="18" charset="0"/>
              </a:rPr>
              <a:t> sub-region has the most restrictive gun control legislature.</a:t>
            </a:r>
          </a:p>
        </p:txBody>
      </p:sp>
      <p:cxnSp>
        <p:nvCxnSpPr>
          <p:cNvPr id="526" name="Straight Arrow Connector 525"/>
          <p:cNvCxnSpPr/>
          <p:nvPr/>
        </p:nvCxnSpPr>
        <p:spPr>
          <a:xfrm flipH="1">
            <a:off x="8534298" y="7092786"/>
            <a:ext cx="1500975" cy="559919"/>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27" name="Rounded Rectangle 526"/>
          <p:cNvSpPr/>
          <p:nvPr/>
        </p:nvSpPr>
        <p:spPr>
          <a:xfrm>
            <a:off x="280994" y="12913384"/>
            <a:ext cx="3318738" cy="1998592"/>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2400" dirty="0">
                <a:solidFill>
                  <a:prstClr val="black"/>
                </a:solidFill>
                <a:latin typeface="Cambria" panose="02040503050406030204" pitchFamily="18" charset="0"/>
                <a:cs typeface="Helvetica" panose="020B0604020202020204" pitchFamily="34" charset="0"/>
              </a:rPr>
              <a:t>The </a:t>
            </a:r>
            <a:r>
              <a:rPr lang="en-US" sz="2400" b="1" dirty="0">
                <a:solidFill>
                  <a:prstClr val="black"/>
                </a:solidFill>
                <a:latin typeface="Cambria" panose="02040503050406030204" pitchFamily="18" charset="0"/>
                <a:cs typeface="Helvetica" panose="020B0604020202020204" pitchFamily="34" charset="0"/>
              </a:rPr>
              <a:t>solidity</a:t>
            </a:r>
            <a:r>
              <a:rPr lang="en-US" sz="2400" dirty="0">
                <a:solidFill>
                  <a:prstClr val="black"/>
                </a:solidFill>
                <a:latin typeface="Cambria" panose="02040503050406030204" pitchFamily="18" charset="0"/>
                <a:cs typeface="Helvetica" panose="020B0604020202020204" pitchFamily="34" charset="0"/>
              </a:rPr>
              <a:t> of the color depicts how strict the laws are for this category.</a:t>
            </a:r>
          </a:p>
        </p:txBody>
      </p:sp>
      <p:sp>
        <p:nvSpPr>
          <p:cNvPr id="528" name="Rounded Rectangle 527"/>
          <p:cNvSpPr/>
          <p:nvPr/>
        </p:nvSpPr>
        <p:spPr>
          <a:xfrm>
            <a:off x="14903555" y="17460718"/>
            <a:ext cx="3256775" cy="188315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solidFill>
                  <a:schemeClr val="tx1"/>
                </a:solidFill>
                <a:latin typeface="Cambria" panose="02040503050406030204" pitchFamily="18" charset="0"/>
              </a:rPr>
              <a:t>The </a:t>
            </a:r>
            <a:r>
              <a:rPr lang="en-US" sz="2400" b="1" dirty="0">
                <a:solidFill>
                  <a:schemeClr val="tx1"/>
                </a:solidFill>
                <a:latin typeface="Cambria" panose="02040503050406030204" pitchFamily="18" charset="0"/>
              </a:rPr>
              <a:t>South-Central </a:t>
            </a:r>
            <a:r>
              <a:rPr lang="en-US" sz="2400" dirty="0">
                <a:solidFill>
                  <a:schemeClr val="tx1"/>
                </a:solidFill>
                <a:latin typeface="Cambria" panose="02040503050406030204" pitchFamily="18" charset="0"/>
              </a:rPr>
              <a:t>sub-regions have the most lenient gun control legislature.</a:t>
            </a:r>
          </a:p>
        </p:txBody>
      </p:sp>
      <p:sp>
        <p:nvSpPr>
          <p:cNvPr id="529" name="Rounded Rectangle 528"/>
          <p:cNvSpPr/>
          <p:nvPr/>
        </p:nvSpPr>
        <p:spPr>
          <a:xfrm>
            <a:off x="928809" y="17348942"/>
            <a:ext cx="4321825" cy="2092605"/>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2400" dirty="0">
                <a:solidFill>
                  <a:prstClr val="black"/>
                </a:solidFill>
                <a:latin typeface="Cambria" panose="02040503050406030204" pitchFamily="18" charset="0"/>
                <a:cs typeface="Helvetica" panose="020B0604020202020204" pitchFamily="34" charset="0"/>
              </a:rPr>
              <a:t>Some categories such as requiring background checks to purchase a firearm are only present in a few states.</a:t>
            </a:r>
          </a:p>
        </p:txBody>
      </p:sp>
      <p:cxnSp>
        <p:nvCxnSpPr>
          <p:cNvPr id="530" name="Straight Arrow Connector 529"/>
          <p:cNvCxnSpPr/>
          <p:nvPr/>
        </p:nvCxnSpPr>
        <p:spPr>
          <a:xfrm flipH="1">
            <a:off x="12342450" y="17963416"/>
            <a:ext cx="2299639" cy="253701"/>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1" name="Straight Arrow Connector 530"/>
          <p:cNvCxnSpPr/>
          <p:nvPr/>
        </p:nvCxnSpPr>
        <p:spPr>
          <a:xfrm flipH="1" flipV="1">
            <a:off x="13567669" y="17027713"/>
            <a:ext cx="1074420" cy="429948"/>
          </a:xfrm>
          <a:prstGeom prst="straightConnector1">
            <a:avLst/>
          </a:prstGeom>
          <a:ln w="28575">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34" name="Rounded Rectangle 633"/>
          <p:cNvSpPr/>
          <p:nvPr/>
        </p:nvSpPr>
        <p:spPr>
          <a:xfrm>
            <a:off x="15841496" y="13507031"/>
            <a:ext cx="3363922" cy="3225343"/>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r>
              <a:rPr lang="en-US" sz="2400" dirty="0">
                <a:solidFill>
                  <a:prstClr val="black"/>
                </a:solidFill>
                <a:latin typeface="Cambria" panose="02040503050406030204" pitchFamily="18" charset="0"/>
                <a:cs typeface="Helvetica" panose="020B0604020202020204" pitchFamily="34" charset="0"/>
              </a:rPr>
              <a:t>Almost all states limit gun possession by categories of people who would be a danger to themselves or others when in the possession of a gun.</a:t>
            </a:r>
          </a:p>
        </p:txBody>
      </p:sp>
      <p:cxnSp>
        <p:nvCxnSpPr>
          <p:cNvPr id="643" name="Straight Connector 642"/>
          <p:cNvCxnSpPr/>
          <p:nvPr/>
        </p:nvCxnSpPr>
        <p:spPr>
          <a:xfrm>
            <a:off x="1348501" y="23064444"/>
            <a:ext cx="17874434"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09" name="TextBox 508"/>
          <p:cNvSpPr txBox="1"/>
          <p:nvPr/>
        </p:nvSpPr>
        <p:spPr>
          <a:xfrm>
            <a:off x="3486338" y="476793"/>
            <a:ext cx="16889560" cy="923330"/>
          </a:xfrm>
          <a:prstGeom prst="rect">
            <a:avLst/>
          </a:prstGeom>
          <a:noFill/>
        </p:spPr>
        <p:txBody>
          <a:bodyPr wrap="none" rtlCol="0">
            <a:spAutoFit/>
          </a:bodyPr>
          <a:lstStyle/>
          <a:p>
            <a:pPr algn="ctr"/>
            <a:r>
              <a:rPr lang="en-US" sz="5400" b="1" dirty="0">
                <a:latin typeface="Georgia" panose="02040502050405020303" pitchFamily="18" charset="0"/>
                <a:cs typeface="Helvetica" panose="020B0604020202020204" pitchFamily="34" charset="0"/>
              </a:rPr>
              <a:t>THE GUN DEBATE</a:t>
            </a:r>
            <a:r>
              <a:rPr lang="en-US" sz="5400" dirty="0">
                <a:latin typeface="Georgia" panose="02040502050405020303" pitchFamily="18" charset="0"/>
                <a:cs typeface="Helvetica" panose="020B0604020202020204" pitchFamily="34" charset="0"/>
              </a:rPr>
              <a:t>: Consider the evidence critically</a:t>
            </a:r>
          </a:p>
        </p:txBody>
      </p:sp>
      <p:sp>
        <p:nvSpPr>
          <p:cNvPr id="510" name="TextBox 509"/>
          <p:cNvSpPr txBox="1"/>
          <p:nvPr/>
        </p:nvSpPr>
        <p:spPr>
          <a:xfrm>
            <a:off x="4924657" y="1630172"/>
            <a:ext cx="14012922" cy="2308324"/>
          </a:xfrm>
          <a:prstGeom prst="rect">
            <a:avLst/>
          </a:prstGeom>
          <a:noFill/>
        </p:spPr>
        <p:txBody>
          <a:bodyPr wrap="square" rtlCol="0">
            <a:spAutoFit/>
          </a:bodyPr>
          <a:lstStyle/>
          <a:p>
            <a:r>
              <a:rPr lang="en-US" sz="2400" dirty="0">
                <a:latin typeface="Cambria" panose="02040503050406030204" pitchFamily="18" charset="0"/>
                <a:cs typeface="Helvetica" panose="020B0604020202020204" pitchFamily="34" charset="0"/>
              </a:rPr>
              <a:t>No matter what your opinions on the matter are, there is no denying that gun control is one of the hottest issues of our time. One would think that with so much data being collected and studied, the evidence would clarify what is the best way to approach gun control. However, the debate has raged on for the better part of a century with little progress. Part of the problem is that there are so many ways that data can be </a:t>
            </a:r>
            <a:r>
              <a:rPr lang="en-US" sz="2400" b="1" dirty="0">
                <a:latin typeface="Cambria" panose="02040503050406030204" pitchFamily="18" charset="0"/>
                <a:cs typeface="Helvetica" panose="020B0604020202020204" pitchFamily="34" charset="0"/>
              </a:rPr>
              <a:t>“massaged” </a:t>
            </a:r>
            <a:r>
              <a:rPr lang="en-US" sz="2400" dirty="0">
                <a:latin typeface="Cambria" panose="02040503050406030204" pitchFamily="18" charset="0"/>
                <a:cs typeface="Helvetica" panose="020B0604020202020204" pitchFamily="34" charset="0"/>
              </a:rPr>
              <a:t>and </a:t>
            </a:r>
            <a:r>
              <a:rPr lang="en-US" sz="2400" b="1" dirty="0">
                <a:latin typeface="Cambria" panose="02040503050406030204" pitchFamily="18" charset="0"/>
                <a:cs typeface="Helvetica" panose="020B0604020202020204" pitchFamily="34" charset="0"/>
              </a:rPr>
              <a:t>treated</a:t>
            </a:r>
            <a:r>
              <a:rPr lang="en-US" sz="2400" dirty="0">
                <a:latin typeface="Cambria" panose="02040503050406030204" pitchFamily="18" charset="0"/>
                <a:cs typeface="Helvetica" panose="020B0604020202020204" pitchFamily="34" charset="0"/>
              </a:rPr>
              <a:t> differently to produce very different results.</a:t>
            </a:r>
          </a:p>
          <a:p>
            <a:endParaRPr lang="en-US" sz="2400" dirty="0">
              <a:latin typeface="Cambria" panose="02040503050406030204" pitchFamily="18" charset="0"/>
              <a:cs typeface="Helvetica" panose="020B0604020202020204" pitchFamily="34" charset="0"/>
            </a:endParaRPr>
          </a:p>
        </p:txBody>
      </p:sp>
      <p:sp>
        <p:nvSpPr>
          <p:cNvPr id="573" name="Rectangle 572"/>
          <p:cNvSpPr/>
          <p:nvPr/>
        </p:nvSpPr>
        <p:spPr>
          <a:xfrm>
            <a:off x="2843219" y="3854705"/>
            <a:ext cx="16915135" cy="1538028"/>
          </a:xfrm>
          <a:prstGeom prst="rect">
            <a:avLst/>
          </a:prstGeom>
          <a:solidFill>
            <a:srgbClr val="FFCDCD"/>
          </a:solidFill>
          <a:ln w="635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latin typeface="Cambria" panose="02040503050406030204" pitchFamily="18" charset="0"/>
              </a:rPr>
              <a:t>It’s easy to generate visualizations that support a point.</a:t>
            </a:r>
          </a:p>
          <a:p>
            <a:pPr algn="ctr"/>
            <a:r>
              <a:rPr lang="en-US" sz="3200" dirty="0">
                <a:solidFill>
                  <a:schemeClr val="tx1"/>
                </a:solidFill>
                <a:latin typeface="Cambria" panose="02040503050406030204" pitchFamily="18" charset="0"/>
              </a:rPr>
              <a:t>Much of the time, just a tiny tweak in the process of making a graph completely changes it.</a:t>
            </a:r>
          </a:p>
        </p:txBody>
      </p:sp>
      <p:sp>
        <p:nvSpPr>
          <p:cNvPr id="650" name="TextBox 649"/>
          <p:cNvSpPr txBox="1"/>
          <p:nvPr/>
        </p:nvSpPr>
        <p:spPr>
          <a:xfrm>
            <a:off x="34106014" y="24908416"/>
            <a:ext cx="4004621" cy="338554"/>
          </a:xfrm>
          <a:prstGeom prst="rect">
            <a:avLst/>
          </a:prstGeom>
          <a:noFill/>
        </p:spPr>
        <p:txBody>
          <a:bodyPr wrap="none" rtlCol="0">
            <a:spAutoFit/>
          </a:bodyPr>
          <a:lstStyle/>
          <a:p>
            <a:pPr algn="r"/>
            <a:r>
              <a:rPr lang="en-US" sz="1600" dirty="0">
                <a:latin typeface="Verdana" panose="020B0604030504040204" pitchFamily="34" charset="0"/>
                <a:ea typeface="Verdana" panose="020B0604030504040204" pitchFamily="34" charset="0"/>
                <a:cs typeface="Verdana" panose="020B0604030504040204" pitchFamily="34" charset="0"/>
              </a:rPr>
              <a:t>© Matt Spencer 2018, </a:t>
            </a:r>
            <a:r>
              <a:rPr lang="en-US" sz="1600" dirty="0" err="1">
                <a:latin typeface="Verdana" panose="020B0604030504040204" pitchFamily="34" charset="0"/>
                <a:ea typeface="Verdana" panose="020B0604030504040204" pitchFamily="34" charset="0"/>
                <a:cs typeface="Verdana" panose="020B0604030504040204" pitchFamily="34" charset="0"/>
              </a:rPr>
              <a:t>databard.blog</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grpSp>
        <p:nvGrpSpPr>
          <p:cNvPr id="19" name="Group 18"/>
          <p:cNvGrpSpPr/>
          <p:nvPr/>
        </p:nvGrpSpPr>
        <p:grpSpPr>
          <a:xfrm>
            <a:off x="24795136" y="812049"/>
            <a:ext cx="6285578" cy="6364830"/>
            <a:chOff x="24795136" y="812049"/>
            <a:chExt cx="6285578" cy="6364830"/>
          </a:xfrm>
        </p:grpSpPr>
        <p:grpSp>
          <p:nvGrpSpPr>
            <p:cNvPr id="18" name="Group 17"/>
            <p:cNvGrpSpPr/>
            <p:nvPr/>
          </p:nvGrpSpPr>
          <p:grpSpPr>
            <a:xfrm>
              <a:off x="24795136" y="1690479"/>
              <a:ext cx="4572000" cy="5486400"/>
              <a:chOff x="24795136" y="1690479"/>
              <a:chExt cx="4572000" cy="5486400"/>
            </a:xfrm>
          </p:grpSpPr>
          <p:pic>
            <p:nvPicPr>
              <p:cNvPr id="579" name="Picture 57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4795136" y="1690479"/>
                <a:ext cx="4572000" cy="5486400"/>
              </a:xfrm>
              <a:prstGeom prst="rect">
                <a:avLst/>
              </a:prstGeom>
            </p:spPr>
          </p:pic>
          <p:pic>
            <p:nvPicPr>
              <p:cNvPr id="4" name="Picture 3"/>
              <p:cNvPicPr>
                <a:picLocks noChangeAspect="1"/>
              </p:cNvPicPr>
              <p:nvPr/>
            </p:nvPicPr>
            <p:blipFill rotWithShape="1">
              <a:blip r:embed="rId18" cstate="print">
                <a:extLst>
                  <a:ext uri="{28A0092B-C50C-407E-A947-70E740481C1C}">
                    <a14:useLocalDpi xmlns:a14="http://schemas.microsoft.com/office/drawing/2010/main" val="0"/>
                  </a:ext>
                </a:extLst>
              </a:blip>
              <a:srcRect l="616" b="4936"/>
              <a:stretch/>
            </p:blipFill>
            <p:spPr>
              <a:xfrm>
                <a:off x="26057295" y="2119313"/>
                <a:ext cx="2982049" cy="395846"/>
              </a:xfrm>
              <a:prstGeom prst="rect">
                <a:avLst/>
              </a:prstGeom>
            </p:spPr>
          </p:pic>
        </p:grpSp>
        <p:sp>
          <p:nvSpPr>
            <p:cNvPr id="580" name="TextBox 579"/>
            <p:cNvSpPr txBox="1"/>
            <p:nvPr/>
          </p:nvSpPr>
          <p:spPr>
            <a:xfrm>
              <a:off x="26057295" y="1379773"/>
              <a:ext cx="3021982" cy="461665"/>
            </a:xfrm>
            <a:prstGeom prst="rect">
              <a:avLst/>
            </a:prstGeom>
            <a:noFill/>
          </p:spPr>
          <p:txBody>
            <a:bodyPr wrap="none" rtlCol="0">
              <a:spAutoFit/>
            </a:bodyPr>
            <a:lstStyle/>
            <a:p>
              <a:pPr algn="ctr"/>
              <a:r>
                <a:rPr lang="en-US" sz="2400" dirty="0">
                  <a:latin typeface="Georgia" panose="02040502050405020303" pitchFamily="18" charset="0"/>
                  <a:cs typeface="Helvetica" panose="020B0604020202020204" pitchFamily="34" charset="0"/>
                </a:rPr>
                <a:t>Developed Countries</a:t>
              </a:r>
            </a:p>
          </p:txBody>
        </p:sp>
        <p:sp>
          <p:nvSpPr>
            <p:cNvPr id="581" name="TextBox 580"/>
            <p:cNvSpPr txBox="1"/>
            <p:nvPr/>
          </p:nvSpPr>
          <p:spPr>
            <a:xfrm>
              <a:off x="25706238" y="812049"/>
              <a:ext cx="3724096" cy="707886"/>
            </a:xfrm>
            <a:prstGeom prst="rect">
              <a:avLst/>
            </a:prstGeom>
            <a:noFill/>
          </p:spPr>
          <p:txBody>
            <a:bodyPr wrap="none" rtlCol="0">
              <a:spAutoFit/>
            </a:bodyPr>
            <a:lstStyle/>
            <a:p>
              <a:pPr algn="ctr"/>
              <a:r>
                <a:rPr lang="en-US" sz="4000" dirty="0">
                  <a:latin typeface="Georgia" panose="02040502050405020303" pitchFamily="18" charset="0"/>
                  <a:cs typeface="Helvetica" panose="020B0604020202020204" pitchFamily="34" charset="0"/>
                </a:rPr>
                <a:t>Gun Homicides</a:t>
              </a:r>
            </a:p>
          </p:txBody>
        </p:sp>
        <p:sp>
          <p:nvSpPr>
            <p:cNvPr id="577" name="Rounded Rectangle 576"/>
            <p:cNvSpPr/>
            <p:nvPr/>
          </p:nvSpPr>
          <p:spPr>
            <a:xfrm>
              <a:off x="28047657" y="3027301"/>
              <a:ext cx="3033057" cy="1933466"/>
            </a:xfrm>
            <a:prstGeom prst="round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dirty="0">
                  <a:solidFill>
                    <a:schemeClr val="tx1"/>
                  </a:solidFill>
                  <a:latin typeface="Cambria" panose="02040503050406030204" pitchFamily="18" charset="0"/>
                </a:rPr>
                <a:t>USA has </a:t>
              </a:r>
              <a:r>
                <a:rPr lang="en-US" sz="2400" b="1" dirty="0">
                  <a:solidFill>
                    <a:srgbClr val="FF0000"/>
                  </a:solidFill>
                  <a:latin typeface="Cambria" panose="02040503050406030204" pitchFamily="18" charset="0"/>
                </a:rPr>
                <a:t>OVER 3X</a:t>
              </a:r>
              <a:r>
                <a:rPr lang="en-US" sz="2400" dirty="0">
                  <a:solidFill>
                    <a:schemeClr val="tx1"/>
                  </a:solidFill>
                  <a:latin typeface="Cambria" panose="02040503050406030204" pitchFamily="18" charset="0"/>
                </a:rPr>
                <a:t> the gun homicides as the next most violent developed country!!!</a:t>
              </a:r>
            </a:p>
          </p:txBody>
        </p:sp>
        <p:cxnSp>
          <p:nvCxnSpPr>
            <p:cNvPr id="578" name="Straight Arrow Connector 577"/>
            <p:cNvCxnSpPr/>
            <p:nvPr/>
          </p:nvCxnSpPr>
          <p:spPr>
            <a:xfrm flipH="1" flipV="1">
              <a:off x="28822576" y="2624047"/>
              <a:ext cx="544560" cy="500111"/>
            </a:xfrm>
            <a:prstGeom prst="straightConnector1">
              <a:avLst/>
            </a:prstGeom>
            <a:ln w="635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20751253" y="17514870"/>
            <a:ext cx="17428433" cy="4097030"/>
            <a:chOff x="20751253" y="17571826"/>
            <a:chExt cx="17428433" cy="4097030"/>
          </a:xfrm>
        </p:grpSpPr>
        <p:cxnSp>
          <p:nvCxnSpPr>
            <p:cNvPr id="630" name="Straight Connector 629"/>
            <p:cNvCxnSpPr/>
            <p:nvPr/>
          </p:nvCxnSpPr>
          <p:spPr>
            <a:xfrm flipV="1">
              <a:off x="29550494" y="18050692"/>
              <a:ext cx="0" cy="2972784"/>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20751253" y="17571826"/>
              <a:ext cx="8421508" cy="4097030"/>
              <a:chOff x="20751253" y="17571826"/>
              <a:chExt cx="8421508" cy="4097030"/>
            </a:xfrm>
          </p:grpSpPr>
          <p:grpSp>
            <p:nvGrpSpPr>
              <p:cNvPr id="16" name="Group 15"/>
              <p:cNvGrpSpPr/>
              <p:nvPr/>
            </p:nvGrpSpPr>
            <p:grpSpPr>
              <a:xfrm>
                <a:off x="20751253" y="18468754"/>
                <a:ext cx="2133918" cy="2462213"/>
                <a:chOff x="20928004" y="18537616"/>
                <a:chExt cx="2133918" cy="2462213"/>
              </a:xfrm>
            </p:grpSpPr>
            <p:sp>
              <p:nvSpPr>
                <p:cNvPr id="614" name="TextBox 613"/>
                <p:cNvSpPr txBox="1"/>
                <p:nvPr/>
              </p:nvSpPr>
              <p:spPr>
                <a:xfrm>
                  <a:off x="20928004" y="18537616"/>
                  <a:ext cx="2133918" cy="2462213"/>
                </a:xfrm>
                <a:prstGeom prst="rect">
                  <a:avLst/>
                </a:prstGeom>
                <a:noFill/>
              </p:spPr>
              <p:txBody>
                <a:bodyPr wrap="none" rtlCol="0">
                  <a:spAutoFit/>
                </a:bodyPr>
                <a:lstStyle/>
                <a:p>
                  <a:r>
                    <a:rPr lang="en-US" sz="1400" dirty="0">
                      <a:latin typeface="Cambria" panose="02040503050406030204" pitchFamily="18" charset="0"/>
                      <a:cs typeface="Helvetica" panose="020B0604020202020204" pitchFamily="34" charset="0"/>
                    </a:rPr>
                    <a:t>#1. Wyoming – 195.7 </a:t>
                  </a:r>
                </a:p>
                <a:p>
                  <a:r>
                    <a:rPr lang="en-US" sz="1400" dirty="0">
                      <a:latin typeface="Cambria" panose="02040503050406030204" pitchFamily="18" charset="0"/>
                      <a:cs typeface="Helvetica" panose="020B0604020202020204" pitchFamily="34" charset="0"/>
                    </a:rPr>
                    <a:t>#2. Arkansas – 41.6</a:t>
                  </a:r>
                </a:p>
                <a:p>
                  <a:r>
                    <a:rPr lang="en-US" sz="1400" dirty="0">
                      <a:latin typeface="Cambria" panose="02040503050406030204" pitchFamily="18" charset="0"/>
                      <a:cs typeface="Helvetica" panose="020B0604020202020204" pitchFamily="34" charset="0"/>
                    </a:rPr>
                    <a:t>#3. New Mexico – 40.6</a:t>
                  </a:r>
                </a:p>
                <a:p>
                  <a:r>
                    <a:rPr lang="en-US" sz="1400" dirty="0">
                      <a:latin typeface="Cambria" panose="02040503050406030204" pitchFamily="18" charset="0"/>
                      <a:cs typeface="Helvetica" panose="020B0604020202020204" pitchFamily="34" charset="0"/>
                    </a:rPr>
                    <a:t>#4. Virginia – 30.1 </a:t>
                  </a:r>
                </a:p>
                <a:p>
                  <a:r>
                    <a:rPr lang="en-US" sz="1400" dirty="0">
                      <a:latin typeface="Cambria" panose="02040503050406030204" pitchFamily="18" charset="0"/>
                      <a:cs typeface="Helvetica" panose="020B0604020202020204" pitchFamily="34" charset="0"/>
                    </a:rPr>
                    <a:t>#5. Idaho – 24.2</a:t>
                  </a:r>
                </a:p>
                <a:p>
                  <a:endParaRPr lang="en-US" sz="1400" dirty="0">
                    <a:latin typeface="Cambria" panose="02040503050406030204" pitchFamily="18" charset="0"/>
                    <a:cs typeface="Helvetica" panose="020B0604020202020204" pitchFamily="34" charset="0"/>
                  </a:endParaRPr>
                </a:p>
                <a:p>
                  <a:r>
                    <a:rPr lang="en-US" sz="1400" dirty="0">
                      <a:latin typeface="Cambria" panose="02040503050406030204" pitchFamily="18" charset="0"/>
                      <a:cs typeface="Helvetica" panose="020B0604020202020204" pitchFamily="34" charset="0"/>
                    </a:rPr>
                    <a:t>#46. Massachusetts – 4.9 </a:t>
                  </a:r>
                </a:p>
                <a:p>
                  <a:r>
                    <a:rPr lang="en-US" sz="1400" dirty="0">
                      <a:latin typeface="Cambria" panose="02040503050406030204" pitchFamily="18" charset="0"/>
                      <a:cs typeface="Helvetica" panose="020B0604020202020204" pitchFamily="34" charset="0"/>
                    </a:rPr>
                    <a:t>#47. Michigan – 4.3</a:t>
                  </a:r>
                </a:p>
                <a:p>
                  <a:r>
                    <a:rPr lang="en-US" sz="1400" dirty="0">
                      <a:latin typeface="Cambria" panose="02040503050406030204" pitchFamily="18" charset="0"/>
                      <a:cs typeface="Helvetica" panose="020B0604020202020204" pitchFamily="34" charset="0"/>
                    </a:rPr>
                    <a:t>#48. Delaware – 4.2</a:t>
                  </a:r>
                </a:p>
                <a:p>
                  <a:r>
                    <a:rPr lang="en-US" sz="1400" dirty="0">
                      <a:latin typeface="Cambria" panose="02040503050406030204" pitchFamily="18" charset="0"/>
                      <a:cs typeface="Helvetica" panose="020B0604020202020204" pitchFamily="34" charset="0"/>
                    </a:rPr>
                    <a:t>#49. Rhode Island – 3.8</a:t>
                  </a:r>
                </a:p>
                <a:p>
                  <a:r>
                    <a:rPr lang="en-US" sz="1400" dirty="0">
                      <a:latin typeface="Cambria" panose="02040503050406030204" pitchFamily="18" charset="0"/>
                      <a:cs typeface="Helvetica" panose="020B0604020202020204" pitchFamily="34" charset="0"/>
                    </a:rPr>
                    <a:t>#50. New York – 3.3</a:t>
                  </a:r>
                </a:p>
              </p:txBody>
            </p:sp>
            <p:sp>
              <p:nvSpPr>
                <p:cNvPr id="612" name="TextBox 611"/>
                <p:cNvSpPr txBox="1"/>
                <p:nvPr/>
              </p:nvSpPr>
              <p:spPr>
                <a:xfrm>
                  <a:off x="20928004" y="19460289"/>
                  <a:ext cx="474810" cy="461665"/>
                </a:xfrm>
                <a:prstGeom prst="rect">
                  <a:avLst/>
                </a:prstGeom>
                <a:noFill/>
              </p:spPr>
              <p:txBody>
                <a:bodyPr wrap="none" rtlCol="0">
                  <a:spAutoFit/>
                </a:bodyPr>
                <a:lstStyle/>
                <a:p>
                  <a:pPr algn="ctr"/>
                  <a:r>
                    <a:rPr lang="en-US" sz="2400" b="1" dirty="0">
                      <a:latin typeface="Georgia" panose="02040502050405020303" pitchFamily="18" charset="0"/>
                      <a:cs typeface="Helvetica" panose="020B0604020202020204" pitchFamily="34" charset="0"/>
                    </a:rPr>
                    <a:t>…</a:t>
                  </a:r>
                </a:p>
              </p:txBody>
            </p:sp>
          </p:grpSp>
          <p:grpSp>
            <p:nvGrpSpPr>
              <p:cNvPr id="14" name="Group 13"/>
              <p:cNvGrpSpPr/>
              <p:nvPr/>
            </p:nvGrpSpPr>
            <p:grpSpPr>
              <a:xfrm>
                <a:off x="22885171" y="17571826"/>
                <a:ext cx="6287590" cy="4097030"/>
                <a:chOff x="20900633" y="17569931"/>
                <a:chExt cx="6287590" cy="4097030"/>
              </a:xfrm>
            </p:grpSpPr>
            <p:sp>
              <p:nvSpPr>
                <p:cNvPr id="618" name="TextBox 617"/>
                <p:cNvSpPr txBox="1"/>
                <p:nvPr/>
              </p:nvSpPr>
              <p:spPr>
                <a:xfrm>
                  <a:off x="21117184" y="17569931"/>
                  <a:ext cx="5854488" cy="707886"/>
                </a:xfrm>
                <a:prstGeom prst="rect">
                  <a:avLst/>
                </a:prstGeom>
                <a:noFill/>
              </p:spPr>
              <p:txBody>
                <a:bodyPr wrap="none" rtlCol="0">
                  <a:spAutoFit/>
                </a:bodyPr>
                <a:lstStyle/>
                <a:p>
                  <a:pPr algn="ctr"/>
                  <a:r>
                    <a:rPr lang="en-US" sz="4000" dirty="0">
                      <a:latin typeface="Georgia" panose="02040502050405020303" pitchFamily="18" charset="0"/>
                      <a:cs typeface="Helvetica" panose="020B0604020202020204" pitchFamily="34" charset="0"/>
                    </a:rPr>
                    <a:t>Registered Guns by State</a:t>
                  </a:r>
                </a:p>
              </p:txBody>
            </p:sp>
            <p:pic>
              <p:nvPicPr>
                <p:cNvPr id="11" name="Picture 10"/>
                <p:cNvPicPr>
                  <a:picLocks noChangeAspect="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6224" t="14675" r="2064" b="13103"/>
                <a:stretch/>
              </p:blipFill>
              <p:spPr>
                <a:xfrm>
                  <a:off x="20900633" y="18365977"/>
                  <a:ext cx="6287590" cy="3300984"/>
                </a:xfrm>
                <a:prstGeom prst="rect">
                  <a:avLst/>
                </a:prstGeom>
              </p:spPr>
            </p:pic>
          </p:grpSp>
          <p:cxnSp>
            <p:nvCxnSpPr>
              <p:cNvPr id="619" name="Straight Connector 618"/>
              <p:cNvCxnSpPr>
                <a:cxnSpLocks/>
              </p:cNvCxnSpPr>
              <p:nvPr/>
            </p:nvCxnSpPr>
            <p:spPr>
              <a:xfrm>
                <a:off x="22522370" y="18624670"/>
                <a:ext cx="2406936" cy="692030"/>
              </a:xfrm>
              <a:prstGeom prst="line">
                <a:avLst/>
              </a:prstGeom>
              <a:ln w="19050">
                <a:solidFill>
                  <a:schemeClr val="tx1"/>
                </a:solidFill>
                <a:headEnd w="lg" len="lg"/>
                <a:tailEnd type="none" w="lg" len="lg"/>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flipV="1">
                <a:off x="22522370" y="19191338"/>
                <a:ext cx="5121561" cy="1527545"/>
              </a:xfrm>
              <a:prstGeom prst="line">
                <a:avLst/>
              </a:prstGeom>
              <a:ln w="19050">
                <a:solidFill>
                  <a:schemeClr val="tx1"/>
                </a:solidFill>
                <a:headEnd w="lg" len="lg"/>
                <a:tailEnd type="none" w="lg" len="lg"/>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20915017" y="17966191"/>
                <a:ext cx="1478033" cy="523220"/>
              </a:xfrm>
              <a:prstGeom prst="rect">
                <a:avLst/>
              </a:prstGeom>
              <a:noFill/>
            </p:spPr>
            <p:txBody>
              <a:bodyPr wrap="none" rtlCol="0">
                <a:spAutoFit/>
              </a:bodyPr>
              <a:lstStyle/>
              <a:p>
                <a:pPr algn="ctr"/>
                <a:r>
                  <a:rPr lang="en-US" sz="1400" i="1" dirty="0">
                    <a:latin typeface="Cambria" panose="02040503050406030204" pitchFamily="18" charset="0"/>
                    <a:cs typeface="Helvetica" panose="020B0604020202020204" pitchFamily="34" charset="0"/>
                  </a:rPr>
                  <a:t>Registered Guns</a:t>
                </a:r>
              </a:p>
              <a:p>
                <a:pPr algn="ctr"/>
                <a:r>
                  <a:rPr lang="en-US" sz="1400" i="1" dirty="0">
                    <a:latin typeface="Cambria" panose="02040503050406030204" pitchFamily="18" charset="0"/>
                    <a:cs typeface="Helvetica" panose="020B0604020202020204" pitchFamily="34" charset="0"/>
                  </a:rPr>
                  <a:t>Per 1,000 People</a:t>
                </a:r>
              </a:p>
            </p:txBody>
          </p:sp>
        </p:grpSp>
        <p:grpSp>
          <p:nvGrpSpPr>
            <p:cNvPr id="28" name="Group 27"/>
            <p:cNvGrpSpPr/>
            <p:nvPr/>
          </p:nvGrpSpPr>
          <p:grpSpPr>
            <a:xfrm>
              <a:off x="29928227" y="17571826"/>
              <a:ext cx="8251459" cy="4097030"/>
              <a:chOff x="29928227" y="17571826"/>
              <a:chExt cx="8251459" cy="4097030"/>
            </a:xfrm>
          </p:grpSpPr>
          <p:grpSp>
            <p:nvGrpSpPr>
              <p:cNvPr id="13" name="Group 12"/>
              <p:cNvGrpSpPr/>
              <p:nvPr/>
            </p:nvGrpSpPr>
            <p:grpSpPr>
              <a:xfrm>
                <a:off x="32074640" y="17571826"/>
                <a:ext cx="6105046" cy="4097030"/>
                <a:chOff x="29753745" y="17569931"/>
                <a:chExt cx="6105046" cy="4097030"/>
              </a:xfrm>
            </p:grpSpPr>
            <p:sp>
              <p:nvSpPr>
                <p:cNvPr id="625" name="TextBox 624"/>
                <p:cNvSpPr txBox="1"/>
                <p:nvPr/>
              </p:nvSpPr>
              <p:spPr>
                <a:xfrm>
                  <a:off x="30328666" y="17569931"/>
                  <a:ext cx="4955204" cy="707886"/>
                </a:xfrm>
                <a:prstGeom prst="rect">
                  <a:avLst/>
                </a:prstGeom>
                <a:noFill/>
              </p:spPr>
              <p:txBody>
                <a:bodyPr wrap="none" rtlCol="0">
                  <a:spAutoFit/>
                </a:bodyPr>
                <a:lstStyle/>
                <a:p>
                  <a:pPr algn="ctr"/>
                  <a:r>
                    <a:rPr lang="en-US" sz="4000" dirty="0">
                      <a:latin typeface="Georgia" panose="02040502050405020303" pitchFamily="18" charset="0"/>
                      <a:cs typeface="Helvetica" panose="020B0604020202020204" pitchFamily="34" charset="0"/>
                    </a:rPr>
                    <a:t>Gun Owners by State</a:t>
                  </a:r>
                </a:p>
              </p:txBody>
            </p:sp>
            <p:pic>
              <p:nvPicPr>
                <p:cNvPr id="10" name="Picture 9"/>
                <p:cNvPicPr>
                  <a:picLocks noChangeAspect="1"/>
                </p:cNvPicPr>
                <p:nvPr/>
              </p:nvPicPr>
              <p:blipFill rotWithShape="1">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l="6283" t="13970" r="2712" b="12221"/>
                <a:stretch/>
              </p:blipFill>
              <p:spPr>
                <a:xfrm>
                  <a:off x="29753745" y="18365977"/>
                  <a:ext cx="6105046" cy="3300984"/>
                </a:xfrm>
                <a:prstGeom prst="rect">
                  <a:avLst/>
                </a:prstGeom>
              </p:spPr>
            </p:pic>
          </p:grpSp>
          <p:sp>
            <p:nvSpPr>
              <p:cNvPr id="153" name="TextBox 152"/>
              <p:cNvSpPr txBox="1"/>
              <p:nvPr/>
            </p:nvSpPr>
            <p:spPr>
              <a:xfrm>
                <a:off x="30014810" y="17966191"/>
                <a:ext cx="1424942" cy="523220"/>
              </a:xfrm>
              <a:prstGeom prst="rect">
                <a:avLst/>
              </a:prstGeom>
              <a:noFill/>
            </p:spPr>
            <p:txBody>
              <a:bodyPr wrap="none" rtlCol="0">
                <a:spAutoFit/>
              </a:bodyPr>
              <a:lstStyle/>
              <a:p>
                <a:pPr algn="ctr"/>
                <a:r>
                  <a:rPr lang="en-US" sz="1400" i="1" dirty="0">
                    <a:latin typeface="Cambria" panose="02040503050406030204" pitchFamily="18" charset="0"/>
                    <a:cs typeface="Helvetica" panose="020B0604020202020204" pitchFamily="34" charset="0"/>
                  </a:rPr>
                  <a:t>Gun Owners</a:t>
                </a:r>
              </a:p>
              <a:p>
                <a:pPr algn="ctr"/>
                <a:r>
                  <a:rPr lang="en-US" sz="1400" i="1" dirty="0">
                    <a:latin typeface="Cambria" panose="02040503050406030204" pitchFamily="18" charset="0"/>
                    <a:cs typeface="Helvetica" panose="020B0604020202020204" pitchFamily="34" charset="0"/>
                  </a:rPr>
                  <a:t>Per 1,000 People</a:t>
                </a:r>
              </a:p>
            </p:txBody>
          </p:sp>
          <p:cxnSp>
            <p:nvCxnSpPr>
              <p:cNvPr id="622" name="Straight Connector 621"/>
              <p:cNvCxnSpPr/>
              <p:nvPr/>
            </p:nvCxnSpPr>
            <p:spPr>
              <a:xfrm>
                <a:off x="31439752" y="20754942"/>
                <a:ext cx="5009822" cy="264185"/>
              </a:xfrm>
              <a:prstGeom prst="line">
                <a:avLst/>
              </a:prstGeom>
              <a:ln w="19050">
                <a:solidFill>
                  <a:schemeClr val="tx1"/>
                </a:solidFill>
                <a:headEnd w="lg" len="lg"/>
                <a:tailEnd type="none" w="lg" len="lg"/>
              </a:ln>
            </p:spPr>
            <p:style>
              <a:lnRef idx="1">
                <a:schemeClr val="accent1"/>
              </a:lnRef>
              <a:fillRef idx="0">
                <a:schemeClr val="accent1"/>
              </a:fillRef>
              <a:effectRef idx="0">
                <a:schemeClr val="accent1"/>
              </a:effectRef>
              <a:fontRef idx="minor">
                <a:schemeClr val="tx1"/>
              </a:fontRef>
            </p:style>
          </p:cxnSp>
          <p:cxnSp>
            <p:nvCxnSpPr>
              <p:cNvPr id="627" name="Straight Connector 626"/>
              <p:cNvCxnSpPr/>
              <p:nvPr/>
            </p:nvCxnSpPr>
            <p:spPr>
              <a:xfrm>
                <a:off x="31477221" y="18624670"/>
                <a:ext cx="1391173" cy="2243997"/>
              </a:xfrm>
              <a:prstGeom prst="line">
                <a:avLst/>
              </a:prstGeom>
              <a:ln w="19050">
                <a:solidFill>
                  <a:schemeClr val="tx1"/>
                </a:solidFill>
                <a:headEnd w="lg" len="lg"/>
                <a:tailEnd type="none" w="lg" len="lg"/>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29928227" y="18468754"/>
                <a:ext cx="2205027" cy="2462213"/>
                <a:chOff x="35972416" y="18537616"/>
                <a:chExt cx="2205027" cy="2462213"/>
              </a:xfrm>
            </p:grpSpPr>
            <p:sp>
              <p:nvSpPr>
                <p:cNvPr id="626" name="TextBox 625"/>
                <p:cNvSpPr txBox="1"/>
                <p:nvPr/>
              </p:nvSpPr>
              <p:spPr>
                <a:xfrm>
                  <a:off x="35972416" y="18537616"/>
                  <a:ext cx="2205027" cy="2462213"/>
                </a:xfrm>
                <a:prstGeom prst="rect">
                  <a:avLst/>
                </a:prstGeom>
                <a:noFill/>
              </p:spPr>
              <p:txBody>
                <a:bodyPr wrap="none" rtlCol="0">
                  <a:spAutoFit/>
                </a:bodyPr>
                <a:lstStyle/>
                <a:p>
                  <a:r>
                    <a:rPr lang="en-US" sz="1400" dirty="0">
                      <a:latin typeface="Cambria" panose="02040503050406030204" pitchFamily="18" charset="0"/>
                      <a:cs typeface="Helvetica" panose="020B0604020202020204" pitchFamily="34" charset="0"/>
                    </a:rPr>
                    <a:t>#1. Alaska – 578</a:t>
                  </a:r>
                </a:p>
                <a:p>
                  <a:r>
                    <a:rPr lang="en-US" sz="1400" dirty="0">
                      <a:latin typeface="Cambria" panose="02040503050406030204" pitchFamily="18" charset="0"/>
                      <a:cs typeface="Helvetica" panose="020B0604020202020204" pitchFamily="34" charset="0"/>
                    </a:rPr>
                    <a:t>#2. Nebraska – 577 </a:t>
                  </a:r>
                </a:p>
                <a:p>
                  <a:r>
                    <a:rPr lang="en-US" sz="1400" dirty="0">
                      <a:latin typeface="Cambria" panose="02040503050406030204" pitchFamily="18" charset="0"/>
                      <a:cs typeface="Helvetica" panose="020B0604020202020204" pitchFamily="34" charset="0"/>
                    </a:rPr>
                    <a:t>#3. Tennessee – 566 </a:t>
                  </a:r>
                </a:p>
                <a:p>
                  <a:r>
                    <a:rPr lang="en-US" sz="1400" dirty="0">
                      <a:latin typeface="Cambria" panose="02040503050406030204" pitchFamily="18" charset="0"/>
                      <a:cs typeface="Helvetica" panose="020B0604020202020204" pitchFamily="34" charset="0"/>
                    </a:rPr>
                    <a:t>#4. Wisconsin – 554 </a:t>
                  </a:r>
                </a:p>
                <a:p>
                  <a:r>
                    <a:rPr lang="en-US" sz="1400" dirty="0">
                      <a:latin typeface="Cambria" panose="02040503050406030204" pitchFamily="18" charset="0"/>
                      <a:cs typeface="Helvetica" panose="020B0604020202020204" pitchFamily="34" charset="0"/>
                    </a:rPr>
                    <a:t>#5. Missouri – 553 </a:t>
                  </a:r>
                </a:p>
                <a:p>
                  <a:endParaRPr lang="en-US" sz="1400" dirty="0">
                    <a:latin typeface="Cambria" panose="02040503050406030204" pitchFamily="18" charset="0"/>
                    <a:cs typeface="Helvetica" panose="020B0604020202020204" pitchFamily="34" charset="0"/>
                  </a:endParaRPr>
                </a:p>
                <a:p>
                  <a:r>
                    <a:rPr lang="en-US" sz="1400" dirty="0">
                      <a:latin typeface="Cambria" panose="02040503050406030204" pitchFamily="18" charset="0"/>
                      <a:cs typeface="Helvetica" panose="020B0604020202020204" pitchFamily="34" charset="0"/>
                    </a:rPr>
                    <a:t>#46. South Carolina – 128 </a:t>
                  </a:r>
                </a:p>
                <a:p>
                  <a:r>
                    <a:rPr lang="en-US" sz="1400" dirty="0">
                      <a:latin typeface="Cambria" panose="02040503050406030204" pitchFamily="18" charset="0"/>
                      <a:cs typeface="Helvetica" panose="020B0604020202020204" pitchFamily="34" charset="0"/>
                    </a:rPr>
                    <a:t>#47. Michigan – 126 </a:t>
                  </a:r>
                </a:p>
                <a:p>
                  <a:r>
                    <a:rPr lang="en-US" sz="1400" dirty="0">
                      <a:latin typeface="Cambria" panose="02040503050406030204" pitchFamily="18" charset="0"/>
                      <a:cs typeface="Helvetica" panose="020B0604020202020204" pitchFamily="34" charset="0"/>
                    </a:rPr>
                    <a:t>#48. New Mexico – 123 </a:t>
                  </a:r>
                </a:p>
                <a:p>
                  <a:r>
                    <a:rPr lang="en-US" sz="1400" dirty="0">
                      <a:latin typeface="Cambria" panose="02040503050406030204" pitchFamily="18" charset="0"/>
                      <a:cs typeface="Helvetica" panose="020B0604020202020204" pitchFamily="34" charset="0"/>
                    </a:rPr>
                    <a:t>#49. Idaho – 67 </a:t>
                  </a:r>
                </a:p>
                <a:p>
                  <a:r>
                    <a:rPr lang="en-US" sz="1400" dirty="0">
                      <a:latin typeface="Cambria" panose="02040503050406030204" pitchFamily="18" charset="0"/>
                      <a:cs typeface="Helvetica" panose="020B0604020202020204" pitchFamily="34" charset="0"/>
                    </a:rPr>
                    <a:t>#50. Florida – 36 </a:t>
                  </a:r>
                </a:p>
              </p:txBody>
            </p:sp>
            <p:sp>
              <p:nvSpPr>
                <p:cNvPr id="628" name="TextBox 627"/>
                <p:cNvSpPr txBox="1"/>
                <p:nvPr/>
              </p:nvSpPr>
              <p:spPr>
                <a:xfrm>
                  <a:off x="35972416" y="19469692"/>
                  <a:ext cx="474810" cy="461665"/>
                </a:xfrm>
                <a:prstGeom prst="rect">
                  <a:avLst/>
                </a:prstGeom>
                <a:noFill/>
              </p:spPr>
              <p:txBody>
                <a:bodyPr wrap="none" rtlCol="0">
                  <a:spAutoFit/>
                </a:bodyPr>
                <a:lstStyle/>
                <a:p>
                  <a:pPr algn="ctr"/>
                  <a:r>
                    <a:rPr lang="en-US" sz="2400" b="1" dirty="0">
                      <a:latin typeface="Georgia" panose="02040502050405020303" pitchFamily="18" charset="0"/>
                      <a:cs typeface="Helvetica" panose="020B0604020202020204" pitchFamily="34" charset="0"/>
                    </a:rPr>
                    <a:t>…</a:t>
                  </a:r>
                </a:p>
              </p:txBody>
            </p:sp>
          </p:grpSp>
        </p:grpSp>
      </p:grpSp>
      <p:pic>
        <p:nvPicPr>
          <p:cNvPr id="161" name="Picture 160"/>
          <p:cNvPicPr>
            <a:picLocks noChangeAspect="1"/>
          </p:cNvPicPr>
          <p:nvPr/>
        </p:nvPicPr>
        <p:blipFill>
          <a:blip r:embed="rId21"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flipH="1">
            <a:off x="364953" y="2021803"/>
            <a:ext cx="4502427" cy="2932206"/>
          </a:xfrm>
          <a:prstGeom prst="rect">
            <a:avLst/>
          </a:prstGeom>
        </p:spPr>
      </p:pic>
      <p:sp>
        <p:nvSpPr>
          <p:cNvPr id="162" name="Rectangle 161"/>
          <p:cNvSpPr/>
          <p:nvPr/>
        </p:nvSpPr>
        <p:spPr>
          <a:xfrm>
            <a:off x="364953" y="23330665"/>
            <a:ext cx="19621686" cy="1903379"/>
          </a:xfrm>
          <a:prstGeom prst="rect">
            <a:avLst/>
          </a:prstGeom>
          <a:solidFill>
            <a:srgbClr val="FFCDCD"/>
          </a:solidFill>
          <a:ln w="635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latin typeface="Cambria" panose="02040503050406030204" pitchFamily="18" charset="0"/>
              </a:rPr>
              <a:t>Be critical of visualizations.</a:t>
            </a:r>
          </a:p>
          <a:p>
            <a:pPr algn="ctr"/>
            <a:r>
              <a:rPr lang="en-US" sz="3600" dirty="0">
                <a:solidFill>
                  <a:schemeClr val="tx1"/>
                </a:solidFill>
                <a:latin typeface="Cambria" panose="02040503050406030204" pitchFamily="18" charset="0"/>
              </a:rPr>
              <a:t>Just because data is presented in a nice graph doesn’t mean it is true, or that it tells the full story. </a:t>
            </a:r>
            <a:endParaRPr lang="en-US" sz="2000" dirty="0">
              <a:solidFill>
                <a:schemeClr val="tx1"/>
              </a:solidFill>
              <a:latin typeface="Cambria" panose="02040503050406030204" pitchFamily="18" charset="0"/>
            </a:endParaRPr>
          </a:p>
        </p:txBody>
      </p:sp>
      <p:sp>
        <p:nvSpPr>
          <p:cNvPr id="168" name="TextBox 167"/>
          <p:cNvSpPr txBox="1"/>
          <p:nvPr/>
        </p:nvSpPr>
        <p:spPr>
          <a:xfrm>
            <a:off x="13871459" y="22642053"/>
            <a:ext cx="6169711" cy="276999"/>
          </a:xfrm>
          <a:prstGeom prst="rect">
            <a:avLst/>
          </a:prstGeom>
          <a:noFill/>
        </p:spPr>
        <p:txBody>
          <a:bodyPr wrap="square" rtlCol="0">
            <a:spAutoFit/>
          </a:bodyPr>
          <a:lstStyle/>
          <a:p>
            <a:pPr algn="r"/>
            <a:r>
              <a:rPr lang="en-US" sz="1200" dirty="0">
                <a:latin typeface="Cambria" panose="02040503050406030204" pitchFamily="18" charset="0"/>
                <a:cs typeface="Helvetica" panose="020B0604020202020204" pitchFamily="34" charset="0"/>
              </a:rPr>
              <a:t>http://www.crimadvisor.com/data/Brady-State-Scorecard-2014.pdf</a:t>
            </a:r>
          </a:p>
        </p:txBody>
      </p:sp>
      <p:sp>
        <p:nvSpPr>
          <p:cNvPr id="169" name="TextBox 168"/>
          <p:cNvSpPr txBox="1"/>
          <p:nvPr/>
        </p:nvSpPr>
        <p:spPr>
          <a:xfrm>
            <a:off x="20624651" y="24846861"/>
            <a:ext cx="5081588" cy="461665"/>
          </a:xfrm>
          <a:prstGeom prst="rect">
            <a:avLst/>
          </a:prstGeom>
          <a:noFill/>
        </p:spPr>
        <p:txBody>
          <a:bodyPr wrap="square" rtlCol="0">
            <a:spAutoFit/>
          </a:bodyPr>
          <a:lstStyle/>
          <a:p>
            <a:r>
              <a:rPr lang="en-US" sz="1200" dirty="0">
                <a:latin typeface="Cambria" panose="02040503050406030204" pitchFamily="18" charset="0"/>
                <a:cs typeface="Helvetica" panose="020B0604020202020204" pitchFamily="34" charset="0"/>
              </a:rPr>
              <a:t>https://www.cbsnews.com/pictures/gun-ownership-rates-by-state/</a:t>
            </a:r>
          </a:p>
          <a:p>
            <a:r>
              <a:rPr lang="en-US" sz="1200" dirty="0">
                <a:latin typeface="Cambria" panose="02040503050406030204" pitchFamily="18" charset="0"/>
                <a:cs typeface="Helvetica" panose="020B0604020202020204" pitchFamily="34" charset="0"/>
              </a:rPr>
              <a:t>http://demographicdata.org/facts-and-figures/gun-ownership-statistics/</a:t>
            </a:r>
          </a:p>
        </p:txBody>
      </p:sp>
      <p:cxnSp>
        <p:nvCxnSpPr>
          <p:cNvPr id="570" name="Straight Connector 569"/>
          <p:cNvCxnSpPr/>
          <p:nvPr/>
        </p:nvCxnSpPr>
        <p:spPr>
          <a:xfrm>
            <a:off x="22628898" y="17110187"/>
            <a:ext cx="13286941" cy="0"/>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590" name="Group 589"/>
          <p:cNvGrpSpPr/>
          <p:nvPr/>
        </p:nvGrpSpPr>
        <p:grpSpPr>
          <a:xfrm>
            <a:off x="20805677" y="9264446"/>
            <a:ext cx="4572000" cy="6542568"/>
            <a:chOff x="21018452" y="7959082"/>
            <a:chExt cx="4572000" cy="6542568"/>
          </a:xfrm>
        </p:grpSpPr>
        <p:grpSp>
          <p:nvGrpSpPr>
            <p:cNvPr id="591" name="Group 590"/>
            <p:cNvGrpSpPr/>
            <p:nvPr/>
          </p:nvGrpSpPr>
          <p:grpSpPr>
            <a:xfrm>
              <a:off x="21018452" y="7959082"/>
              <a:ext cx="4572000" cy="6290623"/>
              <a:chOff x="24403925" y="7888692"/>
              <a:chExt cx="4572000" cy="6290623"/>
            </a:xfrm>
          </p:grpSpPr>
          <p:pic>
            <p:nvPicPr>
              <p:cNvPr id="597" name="Picture 596"/>
              <p:cNvPicPr>
                <a:picLocks noChangeAspect="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403925" y="8692915"/>
                <a:ext cx="4572000" cy="5486400"/>
              </a:xfrm>
              <a:prstGeom prst="rect">
                <a:avLst/>
              </a:prstGeom>
            </p:spPr>
          </p:pic>
          <p:grpSp>
            <p:nvGrpSpPr>
              <p:cNvPr id="598" name="Group 597"/>
              <p:cNvGrpSpPr/>
              <p:nvPr/>
            </p:nvGrpSpPr>
            <p:grpSpPr>
              <a:xfrm>
                <a:off x="25257482" y="7888692"/>
                <a:ext cx="2864887" cy="1029389"/>
                <a:chOff x="25281387" y="7942804"/>
                <a:chExt cx="2864887" cy="1029389"/>
              </a:xfrm>
            </p:grpSpPr>
            <p:sp>
              <p:nvSpPr>
                <p:cNvPr id="599" name="TextBox 598"/>
                <p:cNvSpPr txBox="1"/>
                <p:nvPr/>
              </p:nvSpPr>
              <p:spPr>
                <a:xfrm>
                  <a:off x="25533865" y="8510528"/>
                  <a:ext cx="2359941" cy="461665"/>
                </a:xfrm>
                <a:prstGeom prst="rect">
                  <a:avLst/>
                </a:prstGeom>
                <a:noFill/>
              </p:spPr>
              <p:txBody>
                <a:bodyPr wrap="none" rtlCol="0">
                  <a:spAutoFit/>
                </a:bodyPr>
                <a:lstStyle/>
                <a:p>
                  <a:pPr algn="ctr"/>
                  <a:r>
                    <a:rPr lang="en-US" sz="2400" dirty="0">
                      <a:latin typeface="Georgia" panose="02040502050405020303" pitchFamily="18" charset="0"/>
                      <a:cs typeface="Helvetica" panose="020B0604020202020204" pitchFamily="34" charset="0"/>
                    </a:rPr>
                    <a:t>in United States</a:t>
                  </a:r>
                </a:p>
              </p:txBody>
            </p:sp>
            <p:sp>
              <p:nvSpPr>
                <p:cNvPr id="600" name="TextBox 599"/>
                <p:cNvSpPr txBox="1"/>
                <p:nvPr/>
              </p:nvSpPr>
              <p:spPr>
                <a:xfrm>
                  <a:off x="25281387" y="7942804"/>
                  <a:ext cx="2864887" cy="707886"/>
                </a:xfrm>
                <a:prstGeom prst="rect">
                  <a:avLst/>
                </a:prstGeom>
                <a:noFill/>
              </p:spPr>
              <p:txBody>
                <a:bodyPr wrap="none" rtlCol="0">
                  <a:spAutoFit/>
                </a:bodyPr>
                <a:lstStyle/>
                <a:p>
                  <a:pPr algn="ctr"/>
                  <a:r>
                    <a:rPr lang="en-US" sz="4000" dirty="0">
                      <a:latin typeface="Georgia" panose="02040502050405020303" pitchFamily="18" charset="0"/>
                      <a:cs typeface="Helvetica" panose="020B0604020202020204" pitchFamily="34" charset="0"/>
                    </a:rPr>
                    <a:t>Gun Deaths</a:t>
                  </a:r>
                </a:p>
              </p:txBody>
            </p:sp>
          </p:grpSp>
        </p:grpSp>
        <p:grpSp>
          <p:nvGrpSpPr>
            <p:cNvPr id="592" name="Group 591"/>
            <p:cNvGrpSpPr/>
            <p:nvPr/>
          </p:nvGrpSpPr>
          <p:grpSpPr>
            <a:xfrm>
              <a:off x="21659611" y="10436503"/>
              <a:ext cx="3432802" cy="4065147"/>
              <a:chOff x="21579501" y="10428169"/>
              <a:chExt cx="3432802" cy="4065147"/>
            </a:xfrm>
          </p:grpSpPr>
          <p:sp>
            <p:nvSpPr>
              <p:cNvPr id="594" name="TextBox 593"/>
              <p:cNvSpPr txBox="1"/>
              <p:nvPr/>
            </p:nvSpPr>
            <p:spPr>
              <a:xfrm>
                <a:off x="21760451" y="10635906"/>
                <a:ext cx="3251852" cy="461665"/>
              </a:xfrm>
              <a:prstGeom prst="rect">
                <a:avLst/>
              </a:prstGeom>
              <a:noFill/>
            </p:spPr>
            <p:txBody>
              <a:bodyPr wrap="none" rtlCol="0">
                <a:spAutoFit/>
              </a:bodyPr>
              <a:lstStyle/>
              <a:p>
                <a:pPr algn="ctr"/>
                <a:r>
                  <a:rPr lang="en-US" sz="2400" b="1" dirty="0">
                    <a:latin typeface="Cambria" panose="02040503050406030204" pitchFamily="18" charset="0"/>
                    <a:cs typeface="Helvetica" panose="020B0604020202020204" pitchFamily="34" charset="0"/>
                  </a:rPr>
                  <a:t>CLEAR     SEPARATION</a:t>
                </a:r>
              </a:p>
            </p:txBody>
          </p:sp>
          <p:cxnSp>
            <p:nvCxnSpPr>
              <p:cNvPr id="595" name="Straight Arrow Connector 594"/>
              <p:cNvCxnSpPr/>
              <p:nvPr/>
            </p:nvCxnSpPr>
            <p:spPr>
              <a:xfrm flipH="1">
                <a:off x="22961902" y="10428169"/>
                <a:ext cx="1692" cy="909854"/>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96" name="TextBox 595"/>
              <p:cNvSpPr txBox="1"/>
              <p:nvPr/>
            </p:nvSpPr>
            <p:spPr>
              <a:xfrm>
                <a:off x="21579501" y="14216317"/>
                <a:ext cx="3289682" cy="276999"/>
              </a:xfrm>
              <a:prstGeom prst="rect">
                <a:avLst/>
              </a:prstGeom>
              <a:noFill/>
            </p:spPr>
            <p:txBody>
              <a:bodyPr wrap="none" rtlCol="0">
                <a:spAutoFit/>
              </a:bodyPr>
              <a:lstStyle/>
              <a:p>
                <a:pPr algn="ctr"/>
                <a:r>
                  <a:rPr lang="en-US" sz="1200" b="1" dirty="0">
                    <a:latin typeface="Cambria" panose="02040503050406030204" pitchFamily="18" charset="0"/>
                    <a:cs typeface="Helvetica" panose="020B0604020202020204" pitchFamily="34" charset="0"/>
                  </a:rPr>
                  <a:t>*Gun Deaths include homicides and suicides</a:t>
                </a:r>
              </a:p>
            </p:txBody>
          </p:sp>
        </p:grpSp>
        <p:sp>
          <p:nvSpPr>
            <p:cNvPr id="593" name="TextBox 592"/>
            <p:cNvSpPr txBox="1"/>
            <p:nvPr/>
          </p:nvSpPr>
          <p:spPr>
            <a:xfrm>
              <a:off x="21872009" y="12275671"/>
              <a:ext cx="2064987" cy="1569660"/>
            </a:xfrm>
            <a:prstGeom prst="rect">
              <a:avLst/>
            </a:prstGeom>
            <a:noFill/>
          </p:spPr>
          <p:txBody>
            <a:bodyPr wrap="square" rtlCol="0">
              <a:spAutoFit/>
            </a:bodyPr>
            <a:lstStyle/>
            <a:p>
              <a:pPr lvl="0"/>
              <a:r>
                <a:rPr lang="en-US" sz="2400" dirty="0">
                  <a:solidFill>
                    <a:prstClr val="black"/>
                  </a:solidFill>
                  <a:latin typeface="Cambria" panose="02040503050406030204" pitchFamily="18" charset="0"/>
                </a:rPr>
                <a:t>More deaths in states </a:t>
              </a:r>
              <a:r>
                <a:rPr lang="en-US" sz="2400" b="1" dirty="0">
                  <a:solidFill>
                    <a:srgbClr val="FF0000"/>
                  </a:solidFill>
                  <a:latin typeface="Cambria" panose="02040503050406030204" pitchFamily="18" charset="0"/>
                </a:rPr>
                <a:t>without</a:t>
              </a:r>
              <a:r>
                <a:rPr lang="en-US" sz="2400" dirty="0">
                  <a:solidFill>
                    <a:srgbClr val="FF0000"/>
                  </a:solidFill>
                  <a:latin typeface="Cambria" panose="02040503050406030204" pitchFamily="18" charset="0"/>
                </a:rPr>
                <a:t> </a:t>
              </a:r>
              <a:r>
                <a:rPr lang="en-US" sz="2400" b="1" dirty="0">
                  <a:solidFill>
                    <a:srgbClr val="FF0000"/>
                  </a:solidFill>
                  <a:latin typeface="Cambria" panose="02040503050406030204" pitchFamily="18" charset="0"/>
                </a:rPr>
                <a:t>GUN CONTROL</a:t>
              </a:r>
              <a:r>
                <a:rPr lang="en-US" sz="2400" dirty="0">
                  <a:solidFill>
                    <a:prstClr val="black"/>
                  </a:solidFill>
                  <a:latin typeface="Cambria" panose="02040503050406030204" pitchFamily="18" charset="0"/>
                </a:rPr>
                <a:t>!!!</a:t>
              </a:r>
            </a:p>
          </p:txBody>
        </p:sp>
      </p:grpSp>
      <p:cxnSp>
        <p:nvCxnSpPr>
          <p:cNvPr id="601" name="Straight Connector 600"/>
          <p:cNvCxnSpPr/>
          <p:nvPr/>
        </p:nvCxnSpPr>
        <p:spPr>
          <a:xfrm flipV="1">
            <a:off x="25831367" y="10488656"/>
            <a:ext cx="0" cy="3845225"/>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602" name="Group 601"/>
          <p:cNvGrpSpPr/>
          <p:nvPr/>
        </p:nvGrpSpPr>
        <p:grpSpPr>
          <a:xfrm>
            <a:off x="26462252" y="9298280"/>
            <a:ext cx="4572000" cy="6125959"/>
            <a:chOff x="26884577" y="7992916"/>
            <a:chExt cx="4572000" cy="6125959"/>
          </a:xfrm>
        </p:grpSpPr>
        <p:grpSp>
          <p:nvGrpSpPr>
            <p:cNvPr id="603" name="Group 602"/>
            <p:cNvGrpSpPr/>
            <p:nvPr/>
          </p:nvGrpSpPr>
          <p:grpSpPr>
            <a:xfrm>
              <a:off x="26884577" y="7992916"/>
              <a:ext cx="4572000" cy="6125959"/>
              <a:chOff x="31880777" y="7888692"/>
              <a:chExt cx="4572000" cy="6125959"/>
            </a:xfrm>
          </p:grpSpPr>
          <p:pic>
            <p:nvPicPr>
              <p:cNvPr id="605" name="Picture 604"/>
              <p:cNvPicPr>
                <a:picLocks noChangeAspect="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880777" y="8528251"/>
                <a:ext cx="4572000" cy="5486400"/>
              </a:xfrm>
              <a:prstGeom prst="rect">
                <a:avLst/>
              </a:prstGeom>
            </p:spPr>
          </p:pic>
          <p:grpSp>
            <p:nvGrpSpPr>
              <p:cNvPr id="606" name="Group 605"/>
              <p:cNvGrpSpPr/>
              <p:nvPr/>
            </p:nvGrpSpPr>
            <p:grpSpPr>
              <a:xfrm>
                <a:off x="32549988" y="7888692"/>
                <a:ext cx="3233578" cy="1029389"/>
                <a:chOff x="32708016" y="7834580"/>
                <a:chExt cx="3233578" cy="1029389"/>
              </a:xfrm>
            </p:grpSpPr>
            <p:sp>
              <p:nvSpPr>
                <p:cNvPr id="607" name="TextBox 606"/>
                <p:cNvSpPr txBox="1"/>
                <p:nvPr/>
              </p:nvSpPr>
              <p:spPr>
                <a:xfrm>
                  <a:off x="33144839" y="8402304"/>
                  <a:ext cx="2359941" cy="461665"/>
                </a:xfrm>
                <a:prstGeom prst="rect">
                  <a:avLst/>
                </a:prstGeom>
                <a:noFill/>
              </p:spPr>
              <p:txBody>
                <a:bodyPr wrap="none" rtlCol="0">
                  <a:spAutoFit/>
                </a:bodyPr>
                <a:lstStyle/>
                <a:p>
                  <a:pPr algn="ctr"/>
                  <a:r>
                    <a:rPr lang="en-US" sz="2400" dirty="0">
                      <a:latin typeface="Georgia" panose="02040502050405020303" pitchFamily="18" charset="0"/>
                      <a:cs typeface="Helvetica" panose="020B0604020202020204" pitchFamily="34" charset="0"/>
                    </a:rPr>
                    <a:t>in United States</a:t>
                  </a:r>
                </a:p>
              </p:txBody>
            </p:sp>
            <p:sp>
              <p:nvSpPr>
                <p:cNvPr id="608" name="TextBox 607"/>
                <p:cNvSpPr txBox="1"/>
                <p:nvPr/>
              </p:nvSpPr>
              <p:spPr>
                <a:xfrm>
                  <a:off x="32708016" y="7834580"/>
                  <a:ext cx="3233578" cy="707886"/>
                </a:xfrm>
                <a:prstGeom prst="rect">
                  <a:avLst/>
                </a:prstGeom>
                <a:noFill/>
              </p:spPr>
              <p:txBody>
                <a:bodyPr wrap="none" rtlCol="0">
                  <a:spAutoFit/>
                </a:bodyPr>
                <a:lstStyle/>
                <a:p>
                  <a:pPr algn="ctr"/>
                  <a:r>
                    <a:rPr lang="en-US" sz="4000" dirty="0">
                      <a:latin typeface="Georgia" panose="02040502050405020303" pitchFamily="18" charset="0"/>
                      <a:cs typeface="Helvetica" panose="020B0604020202020204" pitchFamily="34" charset="0"/>
                    </a:rPr>
                    <a:t>Gun Murders</a:t>
                  </a:r>
                </a:p>
              </p:txBody>
            </p:sp>
          </p:grpSp>
        </p:grpSp>
        <p:sp>
          <p:nvSpPr>
            <p:cNvPr id="604" name="TextBox 603"/>
            <p:cNvSpPr txBox="1"/>
            <p:nvPr/>
          </p:nvSpPr>
          <p:spPr>
            <a:xfrm>
              <a:off x="27901701" y="9119476"/>
              <a:ext cx="3109489" cy="1569660"/>
            </a:xfrm>
            <a:prstGeom prst="rect">
              <a:avLst/>
            </a:prstGeom>
            <a:noFill/>
          </p:spPr>
          <p:txBody>
            <a:bodyPr wrap="square" rtlCol="0">
              <a:spAutoFit/>
            </a:bodyPr>
            <a:lstStyle/>
            <a:p>
              <a:r>
                <a:rPr lang="en-US" sz="2400" dirty="0">
                  <a:solidFill>
                    <a:schemeClr val="tx1"/>
                  </a:solidFill>
                  <a:latin typeface="Cambria" panose="02040503050406030204" pitchFamily="18" charset="0"/>
                </a:rPr>
                <a:t>Most states have </a:t>
              </a:r>
              <a:r>
                <a:rPr lang="en-US" sz="2400" b="1" dirty="0">
                  <a:solidFill>
                    <a:srgbClr val="FF0000"/>
                  </a:solidFill>
                  <a:latin typeface="Cambria" panose="02040503050406030204" pitchFamily="18" charset="0"/>
                </a:rPr>
                <a:t>NO DIFFERENCE </a:t>
              </a:r>
              <a:r>
                <a:rPr lang="en-US" sz="2400" dirty="0">
                  <a:solidFill>
                    <a:schemeClr val="tx1"/>
                  </a:solidFill>
                  <a:latin typeface="Cambria" panose="02040503050406030204" pitchFamily="18" charset="0"/>
                </a:rPr>
                <a:t>in murders, </a:t>
              </a:r>
              <a:r>
                <a:rPr lang="en-US" sz="2400" b="1" dirty="0">
                  <a:solidFill>
                    <a:srgbClr val="FF0000"/>
                  </a:solidFill>
                  <a:latin typeface="Cambria" panose="02040503050406030204" pitchFamily="18" charset="0"/>
                </a:rPr>
                <a:t>regardless</a:t>
              </a:r>
              <a:r>
                <a:rPr lang="en-US" sz="2400" dirty="0">
                  <a:solidFill>
                    <a:srgbClr val="FF0000"/>
                  </a:solidFill>
                  <a:latin typeface="Cambria" panose="02040503050406030204" pitchFamily="18" charset="0"/>
                </a:rPr>
                <a:t> </a:t>
              </a:r>
              <a:r>
                <a:rPr lang="en-US" sz="2400" dirty="0">
                  <a:solidFill>
                    <a:schemeClr val="tx1"/>
                  </a:solidFill>
                  <a:latin typeface="Cambria" panose="02040503050406030204" pitchFamily="18" charset="0"/>
                </a:rPr>
                <a:t>of gun restrictions!!!</a:t>
              </a:r>
            </a:p>
          </p:txBody>
        </p:sp>
      </p:grpSp>
      <p:sp>
        <p:nvSpPr>
          <p:cNvPr id="609" name="Rectangle 608"/>
          <p:cNvSpPr/>
          <p:nvPr/>
        </p:nvSpPr>
        <p:spPr>
          <a:xfrm>
            <a:off x="31247811" y="8788500"/>
            <a:ext cx="6514307" cy="7593131"/>
          </a:xfrm>
          <a:prstGeom prst="rect">
            <a:avLst/>
          </a:prstGeom>
          <a:solidFill>
            <a:srgbClr val="FFCDCD">
              <a:alpha val="25000"/>
            </a:srgbClr>
          </a:solidFill>
          <a:ln w="63500" cmpd="sng">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r>
              <a:rPr lang="en-US" sz="2400" dirty="0">
                <a:solidFill>
                  <a:schemeClr val="tx1"/>
                </a:solidFill>
                <a:latin typeface="Cambria" panose="02040503050406030204" pitchFamily="18" charset="0"/>
              </a:rPr>
              <a:t>The only difference between these examples is that the left graph includes </a:t>
            </a:r>
            <a:r>
              <a:rPr lang="en-US" sz="2400" b="1" dirty="0">
                <a:solidFill>
                  <a:schemeClr val="tx1"/>
                </a:solidFill>
                <a:latin typeface="Cambria" panose="02040503050406030204" pitchFamily="18" charset="0"/>
              </a:rPr>
              <a:t>suicides</a:t>
            </a:r>
            <a:r>
              <a:rPr lang="en-US" sz="2400" dirty="0">
                <a:solidFill>
                  <a:schemeClr val="tx1"/>
                </a:solidFill>
                <a:latin typeface="Cambria" panose="02040503050406030204" pitchFamily="18" charset="0"/>
              </a:rPr>
              <a:t>. This is one example of how the particular selection of data can be tailored to tell the story the author wants to tell, and notice how the left graph isn’t very forthcoming about what was meant by “Gun Deaths”. Often this specification will not be included at all with this sort of data massaging.</a:t>
            </a:r>
          </a:p>
          <a:p>
            <a:endParaRPr lang="en-US" sz="2400" dirty="0">
              <a:solidFill>
                <a:schemeClr val="tx1"/>
              </a:solidFill>
              <a:latin typeface="Cambria" panose="02040503050406030204" pitchFamily="18" charset="0"/>
            </a:endParaRPr>
          </a:p>
          <a:p>
            <a:r>
              <a:rPr lang="en-US" sz="2400" dirty="0">
                <a:solidFill>
                  <a:schemeClr val="tx1"/>
                </a:solidFill>
                <a:latin typeface="Cambria" panose="02040503050406030204" pitchFamily="18" charset="0"/>
              </a:rPr>
              <a:t>Again, </a:t>
            </a:r>
            <a:r>
              <a:rPr lang="en-US" sz="2400" b="1" dirty="0">
                <a:solidFill>
                  <a:schemeClr val="tx1"/>
                </a:solidFill>
                <a:latin typeface="Cambria" panose="02040503050406030204" pitchFamily="18" charset="0"/>
              </a:rPr>
              <a:t>both of the points brought up by these graphs are valid</a:t>
            </a:r>
            <a:r>
              <a:rPr lang="en-US" sz="2400" dirty="0">
                <a:solidFill>
                  <a:schemeClr val="tx1"/>
                </a:solidFill>
                <a:latin typeface="Cambria" panose="02040503050406030204" pitchFamily="18" charset="0"/>
              </a:rPr>
              <a:t>. The left one indicates that suicide rates are much higher in states with less gun control. And the right graph rightfully presents the puzzling point that gun murder rates are, in fact, very similar, even when comparing the states with the very most and least restrictive laws. It is important to be clear about what is really going on in the visual.</a:t>
            </a:r>
          </a:p>
        </p:txBody>
      </p:sp>
      <p:sp>
        <p:nvSpPr>
          <p:cNvPr id="170" name="TextBox 169"/>
          <p:cNvSpPr txBox="1"/>
          <p:nvPr/>
        </p:nvSpPr>
        <p:spPr>
          <a:xfrm>
            <a:off x="20624651" y="16228790"/>
            <a:ext cx="7501667" cy="646331"/>
          </a:xfrm>
          <a:prstGeom prst="rect">
            <a:avLst/>
          </a:prstGeom>
          <a:noFill/>
        </p:spPr>
        <p:txBody>
          <a:bodyPr wrap="square" rtlCol="0">
            <a:spAutoFit/>
          </a:bodyPr>
          <a:lstStyle/>
          <a:p>
            <a:r>
              <a:rPr lang="en-US" sz="1200" dirty="0">
                <a:latin typeface="Cambria" panose="02040503050406030204" pitchFamily="18" charset="0"/>
                <a:cs typeface="Helvetica" panose="020B0604020202020204" pitchFamily="34" charset="0"/>
              </a:rPr>
              <a:t>https://en.wikipedia.org/wiki/List_of_countries_by_intentional_homicide_rate</a:t>
            </a:r>
          </a:p>
          <a:p>
            <a:r>
              <a:rPr lang="en-US" sz="1200" dirty="0">
                <a:latin typeface="Cambria" panose="02040503050406030204" pitchFamily="18" charset="0"/>
                <a:cs typeface="Helvetica" panose="020B0604020202020204" pitchFamily="34" charset="0"/>
              </a:rPr>
              <a:t>https://en.wikipedia.org/wiki/Suicide_in_the_United_States</a:t>
            </a:r>
          </a:p>
          <a:p>
            <a:r>
              <a:rPr lang="en-US" sz="1200" dirty="0">
                <a:latin typeface="Cambria" panose="02040503050406030204" pitchFamily="18" charset="0"/>
                <a:cs typeface="Helvetica" panose="020B0604020202020204" pitchFamily="34" charset="0"/>
              </a:rPr>
              <a:t>(Restrictiveness defined by Brady Scores http://www.crimadvisor.com/data/Brady-State-Scorecard-2014.pdf )</a:t>
            </a:r>
          </a:p>
        </p:txBody>
      </p:sp>
      <p:sp>
        <p:nvSpPr>
          <p:cNvPr id="171" name="TextBox 170"/>
          <p:cNvSpPr txBox="1"/>
          <p:nvPr/>
        </p:nvSpPr>
        <p:spPr>
          <a:xfrm>
            <a:off x="30787532" y="7527259"/>
            <a:ext cx="7323103" cy="461665"/>
          </a:xfrm>
          <a:prstGeom prst="rect">
            <a:avLst/>
          </a:prstGeom>
          <a:noFill/>
        </p:spPr>
        <p:txBody>
          <a:bodyPr wrap="square" rtlCol="0">
            <a:spAutoFit/>
          </a:bodyPr>
          <a:lstStyle/>
          <a:p>
            <a:pPr algn="r"/>
            <a:r>
              <a:rPr lang="en-US" sz="1200" dirty="0">
                <a:latin typeface="Cambria" panose="02040503050406030204" pitchFamily="18" charset="0"/>
                <a:cs typeface="Helvetica" panose="020B0604020202020204" pitchFamily="34" charset="0"/>
              </a:rPr>
              <a:t>https://en.wikipedia.org/wiki/List_of_countries_by_intentional_homicide_rate </a:t>
            </a:r>
          </a:p>
          <a:p>
            <a:pPr algn="r"/>
            <a:r>
              <a:rPr lang="en-US" sz="1200" dirty="0">
                <a:latin typeface="Cambria" panose="02040503050406030204" pitchFamily="18" charset="0"/>
                <a:cs typeface="Helvetica" panose="020B0604020202020204" pitchFamily="34" charset="0"/>
              </a:rPr>
              <a:t>https://en.wikipedia.org/wiki/The_World_Factbook_list_of_developed_countries </a:t>
            </a:r>
          </a:p>
        </p:txBody>
      </p:sp>
      <p:pic>
        <p:nvPicPr>
          <p:cNvPr id="482" name="Picture 48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8297548" y="24801935"/>
            <a:ext cx="2206069" cy="551517"/>
          </a:xfrm>
          <a:prstGeom prst="rect">
            <a:avLst/>
          </a:prstGeom>
        </p:spPr>
      </p:pic>
      <p:pic>
        <p:nvPicPr>
          <p:cNvPr id="483" name="Picture 48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5149" y="218162"/>
            <a:ext cx="1491799" cy="1491799"/>
          </a:xfrm>
          <a:prstGeom prst="rect">
            <a:avLst/>
          </a:prstGeom>
        </p:spPr>
      </p:pic>
    </p:spTree>
    <p:extLst>
      <p:ext uri="{BB962C8B-B14F-4D97-AF65-F5344CB8AC3E}">
        <p14:creationId xmlns:p14="http://schemas.microsoft.com/office/powerpoint/2010/main" val="35866583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2079</TotalTime>
  <Words>1302</Words>
  <Application>Microsoft Office PowerPoint</Application>
  <PresentationFormat>Custom</PresentationFormat>
  <Paragraphs>86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Cambria</vt:lpstr>
      <vt:lpstr>Georgia</vt:lpstr>
      <vt:lpstr>Verdana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Spencer</dc:creator>
  <cp:lastModifiedBy>Mathias</cp:lastModifiedBy>
  <cp:revision>61</cp:revision>
  <dcterms:created xsi:type="dcterms:W3CDTF">2018-03-16T19:55:09Z</dcterms:created>
  <dcterms:modified xsi:type="dcterms:W3CDTF">2019-10-17T23:12:51Z</dcterms:modified>
</cp:coreProperties>
</file>